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1"/>
  </p:notesMasterIdLst>
  <p:sldIdLst>
    <p:sldId id="256" r:id="rId3"/>
    <p:sldId id="334" r:id="rId4"/>
    <p:sldId id="265" r:id="rId5"/>
    <p:sldId id="316" r:id="rId6"/>
    <p:sldId id="317" r:id="rId7"/>
    <p:sldId id="315" r:id="rId8"/>
    <p:sldId id="332" r:id="rId9"/>
    <p:sldId id="330" r:id="rId10"/>
    <p:sldId id="336" r:id="rId11"/>
    <p:sldId id="323" r:id="rId12"/>
    <p:sldId id="337" r:id="rId13"/>
    <p:sldId id="338" r:id="rId14"/>
    <p:sldId id="335" r:id="rId15"/>
    <p:sldId id="288" r:id="rId16"/>
    <p:sldId id="340" r:id="rId17"/>
    <p:sldId id="331" r:id="rId18"/>
    <p:sldId id="333" r:id="rId19"/>
    <p:sldId id="261" r:id="rId20"/>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1D2"/>
    <a:srgbClr val="E60000"/>
    <a:srgbClr val="FFAA5B"/>
    <a:srgbClr val="FDF7EA"/>
    <a:srgbClr val="F5D687"/>
    <a:srgbClr val="8DD0F9"/>
    <a:srgbClr val="FFFBF9"/>
    <a:srgbClr val="FAECCA"/>
    <a:srgbClr val="F8E3AE"/>
    <a:srgbClr val="FCD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961" autoAdjust="0"/>
  </p:normalViewPr>
  <p:slideViewPr>
    <p:cSldViewPr snapToGrid="0">
      <p:cViewPr varScale="1">
        <p:scale>
          <a:sx n="69" d="100"/>
          <a:sy n="69" d="100"/>
        </p:scale>
        <p:origin x="1114"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4/27/2022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Welcome to everyone and thank you for giving me the opportunity to show you our work on brain age and its clinical utility as a biomarker of cognitive decline</a:t>
            </a:r>
          </a:p>
        </p:txBody>
      </p:sp>
      <p:sp>
        <p:nvSpPr>
          <p:cNvPr id="4" name="Foliennummernplatzhalter 3"/>
          <p:cNvSpPr>
            <a:spLocks noGrp="1"/>
          </p:cNvSpPr>
          <p:nvPr>
            <p:ph type="sldNum" sz="quarter" idx="10"/>
          </p:nvPr>
        </p:nvSpPr>
        <p:spPr/>
        <p:txBody>
          <a:bodyPr/>
          <a:lstStyle/>
          <a:p>
            <a:fld id="{389624A9-524B-4826-BAB9-D2FD0AF4896D}" type="slidenum">
              <a:rPr lang="en-US" smtClean="0"/>
              <a:t>1</a:t>
            </a:fld>
            <a:endParaRPr lang="en-US" dirty="0"/>
          </a:p>
        </p:txBody>
      </p:sp>
    </p:spTree>
    <p:extLst>
      <p:ext uri="{BB962C8B-B14F-4D97-AF65-F5344CB8AC3E}">
        <p14:creationId xmlns:p14="http://schemas.microsoft.com/office/powerpoint/2010/main" val="1465273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On the left,</a:t>
            </a:r>
            <a:r>
              <a:rPr lang="en-US" baseline="0" dirty="0" smtClean="0"/>
              <a:t> we see that especially FDG-BPAD was significantly associated with amyloid burden in CN.</a:t>
            </a:r>
          </a:p>
          <a:p>
            <a:r>
              <a:rPr lang="en-US" baseline="0" dirty="0" smtClean="0"/>
              <a:t>In MCI, both MRI and FDG-BPAD were associated with CSF amyloid.</a:t>
            </a:r>
          </a:p>
          <a:p>
            <a:r>
              <a:rPr lang="en-US" baseline="0" dirty="0" smtClean="0"/>
              <a:t>Correlations of BPAD and tau were only present in MCI patients. Here, we found a weak, positive correlation between CSF tau and </a:t>
            </a:r>
            <a:r>
              <a:rPr lang="en-US" baseline="0" dirty="0" err="1" smtClean="0"/>
              <a:t>ptau</a:t>
            </a:r>
            <a:r>
              <a:rPr lang="en-US" baseline="0" dirty="0" smtClean="0"/>
              <a:t> and MRI-BPAD.</a:t>
            </a:r>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10</a:t>
            </a:fld>
            <a:endParaRPr lang="en-US"/>
          </a:p>
        </p:txBody>
      </p:sp>
    </p:spTree>
    <p:extLst>
      <p:ext uri="{BB962C8B-B14F-4D97-AF65-F5344CB8AC3E}">
        <p14:creationId xmlns:p14="http://schemas.microsoft.com/office/powerpoint/2010/main" val="393814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I present results from logistic regression analyses for the prediction of cognitive decline on samples matched for age and sex.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Cognitive decline was defined as a diagnosis of more severe impairment within 2 years. Assessed predictors for cognitive decline were FDG-BPAD, MRI-BPAD, amyloid status, APOE-e4 carriership and years of education.</a:t>
            </a:r>
          </a:p>
        </p:txBody>
      </p:sp>
      <p:sp>
        <p:nvSpPr>
          <p:cNvPr id="4" name="Foliennummernplatzhalter 3"/>
          <p:cNvSpPr>
            <a:spLocks noGrp="1"/>
          </p:cNvSpPr>
          <p:nvPr>
            <p:ph type="sldNum" sz="quarter" idx="10"/>
          </p:nvPr>
        </p:nvSpPr>
        <p:spPr/>
        <p:txBody>
          <a:bodyPr/>
          <a:lstStyle/>
          <a:p>
            <a:fld id="{389624A9-524B-4826-BAB9-D2FD0AF4896D}" type="slidenum">
              <a:rPr lang="en-US" smtClean="0"/>
              <a:t>11</a:t>
            </a:fld>
            <a:endParaRPr lang="en-US"/>
          </a:p>
        </p:txBody>
      </p:sp>
    </p:spTree>
    <p:extLst>
      <p:ext uri="{BB962C8B-B14F-4D97-AF65-F5344CB8AC3E}">
        <p14:creationId xmlns:p14="http://schemas.microsoft.com/office/powerpoint/2010/main" val="2799274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a:t>
            </a:r>
            <a:r>
              <a:rPr lang="en-US" baseline="0" dirty="0" smtClean="0"/>
              <a:t> cognitively normal individuals, amyloid status and FDG-BPAD predicted cognitive decline within two years.</a:t>
            </a:r>
          </a:p>
          <a:p>
            <a:r>
              <a:rPr lang="en-US" baseline="0" dirty="0" smtClean="0"/>
              <a:t>Precisely, an FDG-BPAD of 0.6 years was derived as a threshold for heightened probability of cognitive decline,</a:t>
            </a:r>
          </a:p>
          <a:p>
            <a:r>
              <a:rPr lang="en-US" baseline="0" dirty="0" smtClean="0"/>
              <a:t>Possibly, this threshold is dependent on the presence of amyloid pathology in the brain, as it seems that cognitively normal individuals with a positive amyloid status are at advanced risk of cognitive decline already at lower BPAD.</a:t>
            </a:r>
          </a:p>
          <a:p>
            <a:r>
              <a:rPr lang="en-US" dirty="0" smtClean="0"/>
              <a:t>In</a:t>
            </a:r>
            <a:r>
              <a:rPr lang="en-US" baseline="0" dirty="0" smtClean="0"/>
              <a:t> MCI patients, APOE-e4 carriership and MRI-BPAD predicted development of AD within two years.</a:t>
            </a:r>
          </a:p>
          <a:p>
            <a:r>
              <a:rPr lang="en-US" baseline="0" dirty="0" smtClean="0"/>
              <a:t>Precisely, an MRI-BPAD of 2.3 years was derived as a threshold for heightened probability of cognitive decline,</a:t>
            </a:r>
          </a:p>
          <a:p>
            <a:r>
              <a:rPr lang="en-US" baseline="0" dirty="0" smtClean="0"/>
              <a:t>Again, this threshold likely is modified by other factors, such as APOE-e4 carriership.</a:t>
            </a:r>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12</a:t>
            </a:fld>
            <a:endParaRPr lang="en-US"/>
          </a:p>
        </p:txBody>
      </p:sp>
    </p:spTree>
    <p:extLst>
      <p:ext uri="{BB962C8B-B14F-4D97-AF65-F5344CB8AC3E}">
        <p14:creationId xmlns:p14="http://schemas.microsoft.com/office/powerpoint/2010/main" val="1878814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smtClean="0"/>
              <a:t>Zusammenfassend</a:t>
            </a:r>
            <a:r>
              <a:rPr lang="en-US" dirty="0" smtClean="0"/>
              <a:t> </a:t>
            </a:r>
            <a:r>
              <a:rPr lang="en-US" dirty="0" err="1" smtClean="0"/>
              <a:t>haben</a:t>
            </a:r>
            <a:r>
              <a:rPr lang="en-US" dirty="0" smtClean="0"/>
              <a:t> </a:t>
            </a:r>
            <a:r>
              <a:rPr lang="en-US" dirty="0" err="1" smtClean="0"/>
              <a:t>wir</a:t>
            </a:r>
            <a:r>
              <a:rPr lang="en-US" dirty="0" smtClean="0"/>
              <a:t> </a:t>
            </a:r>
            <a:r>
              <a:rPr lang="en-US" dirty="0" err="1" smtClean="0"/>
              <a:t>gezeigt</a:t>
            </a:r>
            <a:r>
              <a:rPr lang="en-US" dirty="0" smtClean="0"/>
              <a:t>, </a:t>
            </a:r>
            <a:r>
              <a:rPr lang="en-US" dirty="0" err="1" smtClean="0"/>
              <a:t>dass</a:t>
            </a:r>
            <a:r>
              <a:rPr lang="en-US" dirty="0" smtClean="0"/>
              <a:t> </a:t>
            </a:r>
            <a:r>
              <a:rPr lang="en-US" dirty="0" err="1" smtClean="0"/>
              <a:t>sowohl</a:t>
            </a:r>
            <a:r>
              <a:rPr lang="en-US" dirty="0" smtClean="0"/>
              <a:t> FDG-PET, </a:t>
            </a:r>
            <a:r>
              <a:rPr lang="en-US" dirty="0" err="1" smtClean="0"/>
              <a:t>als</a:t>
            </a:r>
            <a:r>
              <a:rPr lang="en-US" dirty="0" smtClean="0"/>
              <a:t> </a:t>
            </a:r>
            <a:r>
              <a:rPr lang="en-US" dirty="0" err="1" smtClean="0"/>
              <a:t>auch</a:t>
            </a:r>
            <a:r>
              <a:rPr lang="en-US" dirty="0" smtClean="0"/>
              <a:t> MRT </a:t>
            </a:r>
            <a:r>
              <a:rPr lang="en-US" dirty="0" err="1" smtClean="0"/>
              <a:t>genutzt</a:t>
            </a:r>
            <a:r>
              <a:rPr lang="en-US" dirty="0" smtClean="0"/>
              <a:t> </a:t>
            </a:r>
            <a:r>
              <a:rPr lang="en-US" dirty="0" err="1" smtClean="0"/>
              <a:t>werden</a:t>
            </a:r>
            <a:r>
              <a:rPr lang="en-US" dirty="0" smtClean="0"/>
              <a:t> </a:t>
            </a:r>
            <a:r>
              <a:rPr lang="en-US" dirty="0" err="1" smtClean="0"/>
              <a:t>können</a:t>
            </a:r>
            <a:r>
              <a:rPr lang="en-US" dirty="0" smtClean="0"/>
              <a:t> um </a:t>
            </a:r>
            <a:r>
              <a:rPr lang="en-US" dirty="0" err="1" smtClean="0"/>
              <a:t>Hirnalter</a:t>
            </a:r>
            <a:r>
              <a:rPr lang="en-US" dirty="0" smtClean="0"/>
              <a:t> </a:t>
            </a:r>
            <a:r>
              <a:rPr lang="en-US" dirty="0" err="1" smtClean="0"/>
              <a:t>zu</a:t>
            </a:r>
            <a:r>
              <a:rPr lang="en-US" dirty="0" smtClean="0"/>
              <a:t> </a:t>
            </a:r>
            <a:r>
              <a:rPr lang="en-US" dirty="0" err="1" smtClean="0"/>
              <a:t>berechnen</a:t>
            </a:r>
            <a:r>
              <a:rPr lang="en-US" dirty="0" smtClean="0"/>
              <a:t>. </a:t>
            </a:r>
            <a:r>
              <a:rPr lang="en-US" dirty="0" err="1" smtClean="0"/>
              <a:t>Beide</a:t>
            </a:r>
            <a:r>
              <a:rPr lang="en-US" dirty="0" smtClean="0"/>
              <a:t> </a:t>
            </a:r>
            <a:r>
              <a:rPr lang="en-US" dirty="0" err="1" smtClean="0"/>
              <a:t>haben</a:t>
            </a:r>
            <a:r>
              <a:rPr lang="en-US" dirty="0" smtClean="0"/>
              <a:t> </a:t>
            </a:r>
            <a:r>
              <a:rPr lang="en-US" dirty="0" err="1" smtClean="0"/>
              <a:t>ihre</a:t>
            </a:r>
            <a:r>
              <a:rPr lang="en-US" dirty="0" smtClean="0"/>
              <a:t> </a:t>
            </a:r>
            <a:r>
              <a:rPr lang="en-US" dirty="0" err="1" smtClean="0"/>
              <a:t>eigenen</a:t>
            </a:r>
            <a:r>
              <a:rPr lang="en-US" dirty="0" smtClean="0"/>
              <a:t>, </a:t>
            </a:r>
            <a:r>
              <a:rPr lang="en-US" dirty="0" err="1" smtClean="0"/>
              <a:t>scheinbar</a:t>
            </a:r>
            <a:r>
              <a:rPr lang="en-US" dirty="0" smtClean="0"/>
              <a:t> relative </a:t>
            </a:r>
            <a:r>
              <a:rPr lang="en-US" dirty="0" err="1" smtClean="0"/>
              <a:t>exklusiven</a:t>
            </a:r>
            <a:r>
              <a:rPr lang="en-US" dirty="0" smtClean="0"/>
              <a:t> </a:t>
            </a:r>
            <a:r>
              <a:rPr lang="en-US" dirty="0" err="1" smtClean="0"/>
              <a:t>Vorteile</a:t>
            </a:r>
            <a:r>
              <a:rPr lang="en-US" baseline="0" dirty="0" smtClean="0"/>
              <a:t> </a:t>
            </a:r>
            <a:r>
              <a:rPr lang="en-US" baseline="0" dirty="0" err="1" smtClean="0"/>
              <a:t>für</a:t>
            </a:r>
            <a:r>
              <a:rPr lang="en-US" baseline="0" dirty="0" smtClean="0"/>
              <a:t> </a:t>
            </a:r>
            <a:r>
              <a:rPr lang="en-US" baseline="0" dirty="0" err="1" smtClean="0"/>
              <a:t>bestimmte</a:t>
            </a:r>
            <a:r>
              <a:rPr lang="en-US" baseline="0" dirty="0" smtClean="0"/>
              <a:t> </a:t>
            </a:r>
            <a:r>
              <a:rPr lang="en-US" baseline="0" dirty="0" err="1" smtClean="0"/>
              <a:t>Stadien</a:t>
            </a:r>
            <a:r>
              <a:rPr lang="en-US" baseline="0" dirty="0" smtClean="0"/>
              <a:t> </a:t>
            </a:r>
            <a:r>
              <a:rPr lang="en-US" baseline="0" dirty="0" err="1" smtClean="0"/>
              <a:t>im</a:t>
            </a:r>
            <a:r>
              <a:rPr lang="en-US" baseline="0" dirty="0" smtClean="0"/>
              <a:t> Alzheimer </a:t>
            </a:r>
            <a:r>
              <a:rPr lang="en-US" baseline="0" dirty="0" err="1" smtClean="0"/>
              <a:t>Kontinuum</a:t>
            </a:r>
            <a:r>
              <a:rPr lang="en-US" baseline="0" dirty="0" smtClean="0"/>
              <a:t>. FDG BPAD hat Alzheimer </a:t>
            </a:r>
            <a:r>
              <a:rPr lang="en-US" baseline="0" dirty="0" err="1" smtClean="0"/>
              <a:t>Pathologie</a:t>
            </a:r>
            <a:r>
              <a:rPr lang="en-US" baseline="0" dirty="0" smtClean="0"/>
              <a:t> und </a:t>
            </a:r>
            <a:r>
              <a:rPr lang="en-US" baseline="0" dirty="0" err="1" smtClean="0"/>
              <a:t>kognitive</a:t>
            </a:r>
            <a:r>
              <a:rPr lang="en-US" baseline="0" dirty="0" smtClean="0"/>
              <a:t> </a:t>
            </a:r>
            <a:r>
              <a:rPr lang="en-US" baseline="0" dirty="0" err="1" smtClean="0"/>
              <a:t>Verschlechterung</a:t>
            </a:r>
            <a:r>
              <a:rPr lang="en-US" baseline="0" dirty="0" smtClean="0"/>
              <a:t> </a:t>
            </a:r>
            <a:r>
              <a:rPr lang="en-US" baseline="0" dirty="0" err="1" smtClean="0"/>
              <a:t>bei</a:t>
            </a:r>
            <a:r>
              <a:rPr lang="en-US" baseline="0" dirty="0" smtClean="0"/>
              <a:t> </a:t>
            </a:r>
            <a:r>
              <a:rPr lang="en-US" baseline="0" dirty="0" err="1" smtClean="0"/>
              <a:t>gesunden</a:t>
            </a:r>
            <a:r>
              <a:rPr lang="en-US" baseline="0" dirty="0" smtClean="0"/>
              <a:t> </a:t>
            </a:r>
            <a:r>
              <a:rPr lang="en-US" baseline="0" dirty="0" err="1" smtClean="0"/>
              <a:t>besser</a:t>
            </a:r>
            <a:r>
              <a:rPr lang="en-US" baseline="0" dirty="0" smtClean="0"/>
              <a:t> </a:t>
            </a:r>
            <a:r>
              <a:rPr lang="en-US" baseline="0" dirty="0" err="1" smtClean="0"/>
              <a:t>vorhergesagt</a:t>
            </a:r>
            <a:r>
              <a:rPr lang="en-US" baseline="0" dirty="0" smtClean="0"/>
              <a:t>, </a:t>
            </a:r>
            <a:r>
              <a:rPr lang="en-US" baseline="0" dirty="0" err="1" smtClean="0"/>
              <a:t>während</a:t>
            </a:r>
            <a:r>
              <a:rPr lang="en-US" baseline="0" dirty="0" smtClean="0"/>
              <a:t> MRT BPAD </a:t>
            </a:r>
            <a:r>
              <a:rPr lang="en-US" baseline="0" dirty="0" err="1" smtClean="0"/>
              <a:t>für</a:t>
            </a:r>
            <a:r>
              <a:rPr lang="en-US" baseline="0" dirty="0" smtClean="0"/>
              <a:t> die MCI Population </a:t>
            </a:r>
            <a:r>
              <a:rPr lang="en-US" baseline="0" dirty="0" err="1" smtClean="0"/>
              <a:t>besser</a:t>
            </a:r>
            <a:r>
              <a:rPr lang="en-US" baseline="0" dirty="0" smtClean="0"/>
              <a:t> </a:t>
            </a:r>
            <a:r>
              <a:rPr lang="en-US" baseline="0" dirty="0" err="1" smtClean="0"/>
              <a:t>geeignet</a:t>
            </a:r>
            <a:r>
              <a:rPr lang="en-US" baseline="0" dirty="0" smtClean="0"/>
              <a:t> war. *CLICK* </a:t>
            </a:r>
            <a:r>
              <a:rPr lang="en-US" baseline="0" dirty="0" err="1" smtClean="0"/>
              <a:t>Während</a:t>
            </a:r>
            <a:r>
              <a:rPr lang="en-US" baseline="0" dirty="0" smtClean="0"/>
              <a:t> FDG-PET </a:t>
            </a:r>
            <a:r>
              <a:rPr lang="en-US" baseline="0" dirty="0" err="1" smtClean="0"/>
              <a:t>Hirnalter</a:t>
            </a:r>
            <a:r>
              <a:rPr lang="en-US" baseline="0" dirty="0" smtClean="0"/>
              <a:t> also </a:t>
            </a:r>
            <a:r>
              <a:rPr lang="en-US" baseline="0" dirty="0" err="1" smtClean="0"/>
              <a:t>mehr</a:t>
            </a:r>
            <a:r>
              <a:rPr lang="en-US" baseline="0" dirty="0" smtClean="0"/>
              <a:t> </a:t>
            </a:r>
            <a:r>
              <a:rPr lang="en-US" baseline="0" dirty="0" err="1" smtClean="0"/>
              <a:t>Sensitivität</a:t>
            </a:r>
            <a:r>
              <a:rPr lang="en-US" baseline="0" dirty="0" smtClean="0"/>
              <a:t> </a:t>
            </a:r>
            <a:r>
              <a:rPr lang="en-US" baseline="0" dirty="0" err="1" smtClean="0"/>
              <a:t>für</a:t>
            </a:r>
            <a:r>
              <a:rPr lang="en-US" baseline="0" dirty="0" smtClean="0"/>
              <a:t> </a:t>
            </a:r>
            <a:r>
              <a:rPr lang="en-US" baseline="0" dirty="0" err="1" smtClean="0"/>
              <a:t>sehr</a:t>
            </a:r>
            <a:r>
              <a:rPr lang="en-US" baseline="0" dirty="0" smtClean="0"/>
              <a:t> </a:t>
            </a:r>
            <a:r>
              <a:rPr lang="en-US" baseline="0" dirty="0" err="1" smtClean="0"/>
              <a:t>frühe</a:t>
            </a:r>
            <a:r>
              <a:rPr lang="en-US" baseline="0" dirty="0" smtClean="0"/>
              <a:t> </a:t>
            </a:r>
            <a:r>
              <a:rPr lang="en-US" baseline="0" dirty="0" err="1" smtClean="0"/>
              <a:t>Veränderungen</a:t>
            </a:r>
            <a:r>
              <a:rPr lang="en-US" baseline="0" dirty="0" smtClean="0"/>
              <a:t> und </a:t>
            </a:r>
            <a:r>
              <a:rPr lang="en-US" baseline="0" dirty="0" err="1" smtClean="0"/>
              <a:t>Prognosen</a:t>
            </a:r>
            <a:r>
              <a:rPr lang="en-US" baseline="0" dirty="0" smtClean="0"/>
              <a:t> </a:t>
            </a:r>
            <a:r>
              <a:rPr lang="en-US" baseline="0" dirty="0" err="1" smtClean="0"/>
              <a:t>zeigt</a:t>
            </a:r>
            <a:r>
              <a:rPr lang="en-US" baseline="0" dirty="0" smtClean="0"/>
              <a:t>, </a:t>
            </a:r>
            <a:r>
              <a:rPr lang="en-US" baseline="0" dirty="0" err="1" smtClean="0"/>
              <a:t>ist</a:t>
            </a:r>
            <a:r>
              <a:rPr lang="en-US" baseline="0" dirty="0" smtClean="0"/>
              <a:t> </a:t>
            </a:r>
            <a:r>
              <a:rPr lang="en-US" baseline="0" dirty="0" err="1" smtClean="0"/>
              <a:t>bei</a:t>
            </a:r>
            <a:r>
              <a:rPr lang="en-US" baseline="0" dirty="0" smtClean="0"/>
              <a:t> </a:t>
            </a:r>
            <a:r>
              <a:rPr lang="en-US" baseline="0" dirty="0" err="1" smtClean="0"/>
              <a:t>bereits</a:t>
            </a:r>
            <a:r>
              <a:rPr lang="en-US" baseline="0" dirty="0" smtClean="0"/>
              <a:t> </a:t>
            </a:r>
            <a:r>
              <a:rPr lang="en-US" baseline="0" dirty="0" err="1" smtClean="0"/>
              <a:t>bestehenden</a:t>
            </a:r>
            <a:r>
              <a:rPr lang="en-US" baseline="0" dirty="0" smtClean="0"/>
              <a:t> </a:t>
            </a:r>
            <a:r>
              <a:rPr lang="en-US" baseline="0" dirty="0" err="1" smtClean="0"/>
              <a:t>kognitiven</a:t>
            </a:r>
            <a:r>
              <a:rPr lang="en-US" baseline="0" dirty="0" smtClean="0"/>
              <a:t> </a:t>
            </a:r>
            <a:r>
              <a:rPr lang="en-US" baseline="0" dirty="0" err="1" smtClean="0"/>
              <a:t>Einschränkungen</a:t>
            </a:r>
            <a:r>
              <a:rPr lang="en-US" baseline="0" dirty="0" smtClean="0"/>
              <a:t> MRT </a:t>
            </a:r>
            <a:r>
              <a:rPr lang="en-US" baseline="0" dirty="0" err="1" smtClean="0"/>
              <a:t>für</a:t>
            </a:r>
            <a:r>
              <a:rPr lang="en-US" baseline="0" dirty="0" smtClean="0"/>
              <a:t> die </a:t>
            </a:r>
            <a:r>
              <a:rPr lang="en-US" baseline="0" dirty="0" err="1" smtClean="0"/>
              <a:t>Berechnung</a:t>
            </a:r>
            <a:r>
              <a:rPr lang="en-US" baseline="0" dirty="0" smtClean="0"/>
              <a:t> des </a:t>
            </a:r>
            <a:r>
              <a:rPr lang="en-US" baseline="0" dirty="0" err="1" smtClean="0"/>
              <a:t>Hirnalters</a:t>
            </a:r>
            <a:r>
              <a:rPr lang="en-US" baseline="0" dirty="0" smtClean="0"/>
              <a:t> </a:t>
            </a:r>
            <a:r>
              <a:rPr lang="en-US" baseline="0" dirty="0" err="1" smtClean="0"/>
              <a:t>eher</a:t>
            </a:r>
            <a:r>
              <a:rPr lang="en-US" baseline="0" dirty="0" smtClean="0"/>
              <a:t> </a:t>
            </a:r>
            <a:r>
              <a:rPr lang="en-US" baseline="0" dirty="0" err="1" smtClean="0"/>
              <a:t>zu</a:t>
            </a:r>
            <a:r>
              <a:rPr lang="en-US" baseline="0" dirty="0" smtClean="0"/>
              <a:t> </a:t>
            </a:r>
            <a:r>
              <a:rPr lang="en-US" baseline="0" dirty="0" err="1" smtClean="0"/>
              <a:t>empfehlen</a:t>
            </a:r>
            <a:r>
              <a:rPr lang="en-US" baseline="0" dirty="0" smtClean="0"/>
              <a:t>.</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2894402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0A596D-DC04-480F-8E01-3B91D3FF4763}" type="slidenum">
              <a:rPr lang="en-US" smtClean="0"/>
              <a:t>14</a:t>
            </a:fld>
            <a:endParaRPr lang="en-US"/>
          </a:p>
        </p:txBody>
      </p:sp>
    </p:spTree>
    <p:extLst>
      <p:ext uri="{BB962C8B-B14F-4D97-AF65-F5344CB8AC3E}">
        <p14:creationId xmlns:p14="http://schemas.microsoft.com/office/powerpoint/2010/main" val="1649195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a:t>
            </a:r>
            <a:r>
              <a:rPr lang="en-US" baseline="0" dirty="0" smtClean="0"/>
              <a:t> I present results from partial correlations between BPAD and </a:t>
            </a:r>
            <a:r>
              <a:rPr lang="en-US" b="1" baseline="0" dirty="0" smtClean="0"/>
              <a:t>cross-sectional cognitive performance</a:t>
            </a:r>
            <a:r>
              <a:rPr lang="en-US" baseline="0" dirty="0" smtClean="0"/>
              <a:t>, corrected for age and sex.</a:t>
            </a:r>
          </a:p>
          <a:p>
            <a:r>
              <a:rPr lang="en-US" baseline="0" dirty="0" smtClean="0"/>
              <a:t>In the following graphs, BPAD is on the x-axis and the higher BPAD, the older the brain looks compared to an individuals chronological age. </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193150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Memory </a:t>
            </a:r>
            <a:r>
              <a:rPr lang="en-US" baseline="0" dirty="0" smtClean="0"/>
              <a:t>was not associated with BPAD in CN, while in MCI, higher BPAD was correlated with a worse memory performance.</a:t>
            </a:r>
          </a:p>
          <a:p>
            <a:r>
              <a:rPr lang="en-US" baseline="0" dirty="0" smtClean="0"/>
              <a:t>On the right hand side, we see that higher BPAD, especially on MRI, was associated with a decline of executive function.</a:t>
            </a:r>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112206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 of all, I would like to thank</a:t>
            </a:r>
            <a:r>
              <a:rPr lang="en-US" baseline="0" dirty="0" smtClean="0"/>
              <a:t> the organizers of ADPD 2022 for giving me the opportunity to speak to you today and mention that </a:t>
            </a:r>
            <a:r>
              <a:rPr lang="en-US" dirty="0" smtClean="0"/>
              <a:t>I have nothing to disclose.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dirty="0"/>
          </a:p>
        </p:txBody>
      </p:sp>
    </p:spTree>
    <p:extLst>
      <p:ext uri="{BB962C8B-B14F-4D97-AF65-F5344CB8AC3E}">
        <p14:creationId xmlns:p14="http://schemas.microsoft.com/office/powerpoint/2010/main" val="33481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what is brain age?</a:t>
            </a:r>
          </a:p>
          <a:p>
            <a:r>
              <a:rPr lang="en-US" dirty="0" smtClean="0"/>
              <a:t>When</a:t>
            </a:r>
            <a:r>
              <a:rPr lang="en-US" baseline="0" dirty="0" smtClean="0"/>
              <a:t> we speak about brain age, we refer to the concept of machine learning algorithms learning to predict chronological age from neuroimaging data. Typically, brain age is predicted from MRI scans. </a:t>
            </a:r>
          </a:p>
          <a:p>
            <a:r>
              <a:rPr lang="en-US" baseline="0" dirty="0" smtClean="0"/>
              <a:t>Here is a short illustration. We have an exemplary brain of a person who is 63 years old. Our trained machine learning algorithm predicts that this person’s brain looks like it is 75 years old. Therefore, our algorithm predicts that this person’s brain looks 12 years older. This difference between brain-predicted age and chronological age is called brain-predicted age difference, or short BPAD.</a:t>
            </a:r>
          </a:p>
          <a:p>
            <a:r>
              <a:rPr lang="en-US" baseline="0" dirty="0" smtClean="0"/>
              <a:t>BPAD summarizes general brain health and has been shown to be advanced in a variety of neurological conditions, such as Alzheimer’s disease, as well as non-neurological conditions.</a:t>
            </a:r>
          </a:p>
          <a:p>
            <a:r>
              <a:rPr lang="en-US" baseline="0" dirty="0" smtClean="0"/>
              <a:t>Which mechanisms of Alzheimer’s disease are associated with advanced BPAD and how BPAD can be used in clinical practice is what I will speak about today.</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a:t>
            </a:fld>
            <a:endParaRPr lang="en-US"/>
          </a:p>
        </p:txBody>
      </p:sp>
    </p:spTree>
    <p:extLst>
      <p:ext uri="{BB962C8B-B14F-4D97-AF65-F5344CB8AC3E}">
        <p14:creationId xmlns:p14="http://schemas.microsoft.com/office/powerpoint/2010/main" val="130283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Since both MRI,</a:t>
            </a:r>
            <a:r>
              <a:rPr lang="en-US" baseline="0" dirty="0" smtClean="0"/>
              <a:t> but also FDG-PET can be used to depict early neurodegeneration-associated changes across the Alzheimer’s disease spectrum, our first goal was to test, whether FDG-PET, too, can be used to assess brain age.</a:t>
            </a:r>
          </a:p>
          <a:p>
            <a:r>
              <a:rPr lang="en-US" baseline="0" dirty="0" smtClean="0"/>
              <a:t>Next, the difference between brain age and chronological age, which, again, is called BPAD, on MRI and FDG-PET was associated with </a:t>
            </a:r>
          </a:p>
          <a:p>
            <a:r>
              <a:rPr lang="en-US" baseline="0" dirty="0" smtClean="0"/>
              <a:t>*</a:t>
            </a:r>
            <a:r>
              <a:rPr lang="en-US" baseline="0" dirty="0" smtClean="0"/>
              <a:t>CLICK* neuropathology</a:t>
            </a:r>
          </a:p>
          <a:p>
            <a:r>
              <a:rPr lang="en-US" baseline="0" dirty="0" smtClean="0"/>
              <a:t>*CLICK* and cognitive decline</a:t>
            </a:r>
          </a:p>
          <a:p>
            <a:r>
              <a:rPr lang="en-US" baseline="0" dirty="0" smtClean="0"/>
              <a:t>*CLICK* both in cognitively normal individuals, as well as in individuals with mild cognitive impairment.</a:t>
            </a:r>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Our algorithms were trained on data from 367 cognitively normal</a:t>
            </a:r>
            <a:r>
              <a:rPr lang="en-US" baseline="0" dirty="0" smtClean="0"/>
              <a:t> individuals from the ADNI. To be included, all participants had to be at least 65 years of age, and they had to have an FDG-PET scan and an MRI scan within the time frame of one year. For validation of our results for the first task, we used a sample of 59 individuals from the OASIS database and for the analyses including MCI participants, 513 FDG-PET and MRI scans were downloaded from the ADNI.</a:t>
            </a:r>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4</a:t>
            </a:fld>
            <a:endParaRPr lang="en-US"/>
          </a:p>
        </p:txBody>
      </p:sp>
    </p:spTree>
    <p:extLst>
      <p:ext uri="{BB962C8B-B14F-4D97-AF65-F5344CB8AC3E}">
        <p14:creationId xmlns:p14="http://schemas.microsoft.com/office/powerpoint/2010/main" val="2980816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Gray</a:t>
            </a:r>
            <a:r>
              <a:rPr lang="en-US" baseline="0" dirty="0" smtClean="0"/>
              <a:t> matter volume and SUVR were extracted for MRI and FDG-PET, respectively. Voxel information was summarized into 216 brain regions and this </a:t>
            </a:r>
            <a:r>
              <a:rPr lang="en-US" baseline="0" dirty="0" err="1" smtClean="0"/>
              <a:t>vectorized</a:t>
            </a:r>
            <a:r>
              <a:rPr lang="en-US" baseline="0" dirty="0" smtClean="0"/>
              <a:t> data was fed into two different kinds of algorithm for comparison.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5</a:t>
            </a:fld>
            <a:endParaRPr lang="en-US"/>
          </a:p>
        </p:txBody>
      </p:sp>
    </p:spTree>
    <p:extLst>
      <p:ext uri="{BB962C8B-B14F-4D97-AF65-F5344CB8AC3E}">
        <p14:creationId xmlns:p14="http://schemas.microsoft.com/office/powerpoint/2010/main" val="20393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To train the models, we split the ADNI CN sample into five different train-test folds *point to upper train test split*. Each train set was then used to train the machine learning models and these trained models were then applied to all test sets.</a:t>
            </a:r>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3381436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Precision in brain age prediction was comparable</a:t>
            </a:r>
            <a:r>
              <a:rPr lang="en-US" baseline="0" dirty="0" smtClean="0"/>
              <a:t> across FDG-PET and MRI with a mean absolute error of about 2 years in both modalities in the ADNI and OASIS test set, which is </a:t>
            </a:r>
            <a:r>
              <a:rPr lang="en-US" baseline="0" dirty="0" err="1" smtClean="0"/>
              <a:t>vvery</a:t>
            </a:r>
            <a:r>
              <a:rPr lang="en-US" baseline="0" dirty="0" smtClean="0"/>
              <a:t> good in </a:t>
            </a:r>
            <a:r>
              <a:rPr lang="en-US" baseline="0" dirty="0" err="1" smtClean="0"/>
              <a:t>comparson</a:t>
            </a:r>
            <a:r>
              <a:rPr lang="en-US" baseline="0" dirty="0" smtClean="0"/>
              <a:t> to existing brain age approaches. In this main sample, individuals’ brains looked about as old as would be expected for their chronological age. </a:t>
            </a:r>
          </a:p>
          <a:p>
            <a:r>
              <a:rPr lang="en-US" baseline="0" dirty="0" smtClean="0"/>
              <a:t>In the OASIS dataset containing cognitively normal individuals, the prediction of chronological age from neuroimaging data worked slightly better using FDG-PET data.</a:t>
            </a:r>
          </a:p>
          <a:p>
            <a:r>
              <a:rPr lang="en-US" baseline="0" dirty="0" smtClean="0"/>
              <a:t>For the MCI sample, prediction is not expected to be accurate, but rather, we would expect to see a positive deviation of brain age from chronological age. And that was the case here, especially when brain age was assessed with MRI.</a:t>
            </a:r>
          </a:p>
        </p:txBody>
      </p:sp>
      <p:sp>
        <p:nvSpPr>
          <p:cNvPr id="4" name="Foliennummernplatzhalter 3"/>
          <p:cNvSpPr>
            <a:spLocks noGrp="1"/>
          </p:cNvSpPr>
          <p:nvPr>
            <p:ph type="sldNum" sz="quarter" idx="10"/>
          </p:nvPr>
        </p:nvSpPr>
        <p:spPr/>
        <p:txBody>
          <a:bodyPr/>
          <a:lstStyle/>
          <a:p>
            <a:fld id="{389624A9-524B-4826-BAB9-D2FD0AF4896D}" type="slidenum">
              <a:rPr lang="en-US" smtClean="0"/>
              <a:t>7</a:t>
            </a:fld>
            <a:endParaRPr lang="en-US"/>
          </a:p>
        </p:txBody>
      </p:sp>
    </p:spTree>
    <p:extLst>
      <p:ext uri="{BB962C8B-B14F-4D97-AF65-F5344CB8AC3E}">
        <p14:creationId xmlns:p14="http://schemas.microsoft.com/office/powerpoint/2010/main" val="350947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Wingdings" panose="05000000000000000000" pitchFamily="2" charset="2"/>
              <a:buNone/>
            </a:pPr>
            <a:r>
              <a:rPr lang="en-US" baseline="0" dirty="0" smtClean="0">
                <a:sym typeface="Wingdings" panose="05000000000000000000" pitchFamily="2" charset="2"/>
              </a:rPr>
              <a:t>Brain regions relevant for the assessment of brain age were quite different between FDG-PET and MRI. Very important regions here are the ones in dark red or blue. In both modalities, however, we see regions typically associated with aging, as well as typically associated with Alzheimer’s disease, thus supporting claims that Alzheimer’s disease-associated neurodegeneration depicts an advanced biological aging process at least for the brain.</a:t>
            </a:r>
          </a:p>
        </p:txBody>
      </p:sp>
      <p:sp>
        <p:nvSpPr>
          <p:cNvPr id="4" name="Foliennummernplatzhalter 3"/>
          <p:cNvSpPr>
            <a:spLocks noGrp="1"/>
          </p:cNvSpPr>
          <p:nvPr>
            <p:ph type="sldNum" sz="quarter" idx="10"/>
          </p:nvPr>
        </p:nvSpPr>
        <p:spPr/>
        <p:txBody>
          <a:bodyPr/>
          <a:lstStyle/>
          <a:p>
            <a:fld id="{D2206C2A-97B1-4F65-A495-B43173CE9A52}" type="slidenum">
              <a:rPr lang="en-US" smtClean="0"/>
              <a:t>8</a:t>
            </a:fld>
            <a:endParaRPr lang="en-US"/>
          </a:p>
        </p:txBody>
      </p:sp>
    </p:spTree>
    <p:extLst>
      <p:ext uri="{BB962C8B-B14F-4D97-AF65-F5344CB8AC3E}">
        <p14:creationId xmlns:p14="http://schemas.microsoft.com/office/powerpoint/2010/main" val="246676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I present results from partial correlations between BPAD and </a:t>
            </a:r>
            <a:r>
              <a:rPr lang="en-US" b="1" baseline="0" dirty="0" smtClean="0"/>
              <a:t>cross-sectional AD neuropathology</a:t>
            </a:r>
            <a:r>
              <a:rPr lang="en-US" baseline="0" dirty="0" smtClean="0"/>
              <a:t>, corrected for age and sex.</a:t>
            </a:r>
            <a:endParaRPr lang="en-US" dirty="0" smtClean="0"/>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9</a:t>
            </a:fld>
            <a:endParaRPr lang="en-US"/>
          </a:p>
        </p:txBody>
      </p:sp>
    </p:spTree>
    <p:extLst>
      <p:ext uri="{BB962C8B-B14F-4D97-AF65-F5344CB8AC3E}">
        <p14:creationId xmlns:p14="http://schemas.microsoft.com/office/powerpoint/2010/main" val="1893000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April 29 2022 | Leipzig|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597174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0652565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39440546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267254535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98630402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58411131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18850589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40503492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14770747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Abschnittsüberschrift 2">
    <p:spTree>
      <p:nvGrpSpPr>
        <p:cNvPr id="1" name=""/>
        <p:cNvGrpSpPr/>
        <p:nvPr/>
      </p:nvGrpSpPr>
      <p:grpSpPr>
        <a:xfrm>
          <a:off x="0" y="0"/>
          <a:ext cx="0" cy="0"/>
          <a:chOff x="0" y="0"/>
          <a:chExt cx="0" cy="0"/>
        </a:xfrm>
      </p:grpSpPr>
      <p:sp>
        <p:nvSpPr>
          <p:cNvPr id="4" name="Rechteck 3"/>
          <p:cNvSpPr/>
          <p:nvPr/>
        </p:nvSpPr>
        <p:spPr>
          <a:xfrm>
            <a:off x="334434" y="355600"/>
            <a:ext cx="11523133" cy="5759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78596471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8297573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100387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990212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955431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97720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263109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802903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049815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04913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388660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795026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44359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591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0875406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39462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154146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244997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746880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084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2631461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29383546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604173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 29,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Leipzig</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Grafik 12"/>
          <p:cNvPicPr>
            <a:picLocks noChangeAspect="1"/>
          </p:cNvPicPr>
          <p:nvPr/>
        </p:nvPicPr>
        <p:blipFill rotWithShape="1">
          <a:blip r:embed="rId32"/>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3"/>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 id="2147483732" r:id="rId29"/>
  </p:sldLayoutIdLst>
  <p:timing>
    <p:tnLst>
      <p:par>
        <p:cTn id="1" dur="indefinite" restart="never" nodeType="tmRoot"/>
      </p:par>
    </p:tnLst>
  </p:timing>
  <p:hf sldNum="0" hdr="0" ftr="0" dt="0"/>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April 29,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Leipzig</a:t>
            </a:r>
            <a:endParaRPr sz="1000" dirty="0">
              <a:solidFill>
                <a:schemeClr val="bg1">
                  <a:lumMod val="75000"/>
                </a:schemeClr>
              </a:solidFill>
              <a:latin typeface="Raleway" panose="020B0604020202020204" charset="0"/>
            </a:endParaRPr>
          </a:p>
        </p:txBody>
      </p:sp>
    </p:spTree>
    <p:extLst>
      <p:ext uri="{BB962C8B-B14F-4D97-AF65-F5344CB8AC3E}">
        <p14:creationId xmlns:p14="http://schemas.microsoft.com/office/powerpoint/2010/main" val="3059449284"/>
      </p:ext>
    </p:extLst>
  </p:cSld>
  <p:clrMap bg1="lt1" tx1="dk1" bg2="lt2" tx2="dk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33"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iming>
    <p:tnLst>
      <p:par>
        <p:cTn id="1" dur="indefinite" restart="never" nodeType="tmRoot"/>
      </p:par>
    </p:tnLst>
  </p:timing>
  <p:hf sldNum="0" hdr="0" ftr="0" dt="0"/>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9.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jpg"/><Relationship Id="rId21" Type="http://schemas.openxmlformats.org/officeDocument/2006/relationships/image" Target="../media/image50.jpeg"/><Relationship Id="rId7" Type="http://schemas.openxmlformats.org/officeDocument/2006/relationships/image" Target="../media/image36.jp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4.xml"/><Relationship Id="rId16" Type="http://schemas.openxmlformats.org/officeDocument/2006/relationships/image" Target="../media/image45.jpg"/><Relationship Id="rId20" Type="http://schemas.openxmlformats.org/officeDocument/2006/relationships/image" Target="../media/image49.png"/><Relationship Id="rId1" Type="http://schemas.openxmlformats.org/officeDocument/2006/relationships/slideLayout" Target="../slideLayouts/slideLayout57.xml"/><Relationship Id="rId6" Type="http://schemas.openxmlformats.org/officeDocument/2006/relationships/image" Target="../media/image35.jpg"/><Relationship Id="rId11" Type="http://schemas.openxmlformats.org/officeDocument/2006/relationships/image" Target="../media/image40.png"/><Relationship Id="rId5" Type="http://schemas.openxmlformats.org/officeDocument/2006/relationships/image" Target="../media/image34.jp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jpg"/><Relationship Id="rId4" Type="http://schemas.openxmlformats.org/officeDocument/2006/relationships/image" Target="../media/image33.jp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9.xml"/><Relationship Id="rId5" Type="http://schemas.openxmlformats.org/officeDocument/2006/relationships/image" Target="../media/image5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3.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3503711" y="2372883"/>
            <a:ext cx="8305429" cy="1344000"/>
          </a:xfrm>
        </p:spPr>
        <p:txBody>
          <a:bodyPr/>
          <a:lstStyle/>
          <a:p>
            <a:r>
              <a:rPr lang="en-US" sz="3600" dirty="0"/>
              <a:t>Brain a</a:t>
            </a:r>
            <a:r>
              <a:rPr lang="en-US" sz="3600" dirty="0" smtClean="0"/>
              <a:t>ge as a biomarker of cognitive decline</a:t>
            </a:r>
            <a:endParaRPr lang="en-US" sz="3600" dirty="0"/>
          </a:p>
        </p:txBody>
      </p:sp>
      <p:sp>
        <p:nvSpPr>
          <p:cNvPr id="5" name="Untertitel 4"/>
          <p:cNvSpPr>
            <a:spLocks noGrp="1"/>
          </p:cNvSpPr>
          <p:nvPr>
            <p:ph type="subTitle" idx="1"/>
          </p:nvPr>
        </p:nvSpPr>
        <p:spPr>
          <a:xfrm>
            <a:off x="3503711" y="3909483"/>
            <a:ext cx="8557659" cy="1151699"/>
          </a:xfrm>
        </p:spPr>
        <p:txBody>
          <a:bodyPr/>
          <a:lstStyle/>
          <a:p>
            <a:endParaRPr lang="en-US" sz="3200" b="1" dirty="0" smtClean="0"/>
          </a:p>
          <a:p>
            <a:r>
              <a:rPr lang="en-US" sz="1600" dirty="0"/>
              <a:t>Doering, E., Antonopoulοs, G., Hönig, M., van Eimeren, T., Eickhoff, S., Patil, K</a:t>
            </a:r>
            <a:r>
              <a:rPr lang="en-US" sz="1600" dirty="0" smtClean="0"/>
              <a:t>.*, </a:t>
            </a:r>
            <a:r>
              <a:rPr lang="en-US" sz="1600" dirty="0"/>
              <a:t>Drzezga, A</a:t>
            </a:r>
            <a:r>
              <a:rPr lang="en-US" sz="1600" dirty="0" smtClean="0"/>
              <a:t>.* for the Alzheimer’s Disease Neuroimaging Initiative</a:t>
            </a:r>
            <a:br>
              <a:rPr lang="en-US" sz="1600" dirty="0" smtClean="0"/>
            </a:br>
            <a:r>
              <a:rPr lang="en-US" sz="1600" dirty="0" smtClean="0"/>
              <a:t>* authors contributed equally</a:t>
            </a:r>
            <a:endParaRPr lang="en-US" sz="1600" dirty="0"/>
          </a:p>
        </p:txBody>
      </p:sp>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3" cstate="print">
            <a:extLst>
              <a:ext uri="{28A0092B-C50C-407E-A947-70E740481C1C}">
                <a14:useLocalDpi xmlns:a14="http://schemas.microsoft.com/office/drawing/2010/main" val="0"/>
              </a:ext>
            </a:extLst>
          </a:blip>
          <a:srcRect l="47507" t="52899"/>
          <a:stretch/>
        </p:blipFill>
        <p:spPr>
          <a:xfrm>
            <a:off x="7598476" y="2098482"/>
            <a:ext cx="3720009" cy="4515887"/>
          </a:xfrm>
          <a:prstGeom prst="rect">
            <a:avLst/>
          </a:prstGeom>
        </p:spPr>
      </p:pic>
      <p:pic>
        <p:nvPicPr>
          <p:cNvPr id="2" name="Grafik 1"/>
          <p:cNvPicPr>
            <a:picLocks noChangeAspect="1"/>
          </p:cNvPicPr>
          <p:nvPr/>
        </p:nvPicPr>
        <p:blipFill rotWithShape="1">
          <a:blip r:embed="rId3" cstate="print">
            <a:extLst>
              <a:ext uri="{28A0092B-C50C-407E-A947-70E740481C1C}">
                <a14:useLocalDpi xmlns:a14="http://schemas.microsoft.com/office/drawing/2010/main" val="0"/>
              </a:ext>
            </a:extLst>
          </a:blip>
          <a:srcRect b="47154"/>
          <a:stretch/>
        </p:blipFill>
        <p:spPr>
          <a:xfrm>
            <a:off x="160400" y="1538868"/>
            <a:ext cx="6769006" cy="4839629"/>
          </a:xfrm>
          <a:prstGeom prst="rect">
            <a:avLst/>
          </a:prstGeom>
        </p:spPr>
      </p:pic>
      <p:sp>
        <p:nvSpPr>
          <p:cNvPr id="8" name="Titel 7"/>
          <p:cNvSpPr>
            <a:spLocks noGrp="1"/>
          </p:cNvSpPr>
          <p:nvPr>
            <p:ph type="title"/>
          </p:nvPr>
        </p:nvSpPr>
        <p:spPr/>
        <p:txBody>
          <a:bodyPr/>
          <a:lstStyle/>
          <a:p>
            <a:r>
              <a:rPr lang="en-US" dirty="0" smtClean="0"/>
              <a:t>AD Neuropathology increases with increasing BPAD</a:t>
            </a:r>
            <a:endParaRPr lang="en-US" dirty="0"/>
          </a:p>
        </p:txBody>
      </p:sp>
      <p:pic>
        <p:nvPicPr>
          <p:cNvPr id="10" name="Grafik 9"/>
          <p:cNvPicPr>
            <a:picLocks noChangeAspect="1"/>
          </p:cNvPicPr>
          <p:nvPr/>
        </p:nvPicPr>
        <p:blipFill rotWithShape="1">
          <a:blip r:embed="rId4" cstate="print">
            <a:extLst>
              <a:ext uri="{28A0092B-C50C-407E-A947-70E740481C1C}">
                <a14:useLocalDpi xmlns:a14="http://schemas.microsoft.com/office/drawing/2010/main" val="0"/>
              </a:ext>
            </a:extLst>
          </a:blip>
          <a:srcRect l="27958" t="66342" r="31283" b="29593"/>
          <a:stretch/>
        </p:blipFill>
        <p:spPr>
          <a:xfrm>
            <a:off x="8166853" y="6322742"/>
            <a:ext cx="4025147" cy="535258"/>
          </a:xfrm>
          <a:prstGeom prst="rect">
            <a:avLst/>
          </a:prstGeom>
        </p:spPr>
      </p:pic>
      <p:sp>
        <p:nvSpPr>
          <p:cNvPr id="11" name="Textfeld 10"/>
          <p:cNvSpPr txBox="1"/>
          <p:nvPr/>
        </p:nvSpPr>
        <p:spPr>
          <a:xfrm>
            <a:off x="1929161" y="1729150"/>
            <a:ext cx="3301947" cy="369332"/>
          </a:xfrm>
          <a:prstGeom prst="rect">
            <a:avLst/>
          </a:prstGeom>
          <a:noFill/>
        </p:spPr>
        <p:txBody>
          <a:bodyPr wrap="square" rtlCol="0">
            <a:spAutoFit/>
          </a:bodyPr>
          <a:lstStyle/>
          <a:p>
            <a:pPr algn="ctr"/>
            <a:r>
              <a:rPr lang="en-US" b="1" dirty="0" smtClean="0">
                <a:latin typeface="Raleway" panose="020B0604020202020204"/>
              </a:rPr>
              <a:t>CSF A</a:t>
            </a:r>
            <a:r>
              <a:rPr lang="el-GR" b="1" dirty="0" smtClean="0">
                <a:latin typeface="Helvetica" pitchFamily="2" charset="0"/>
              </a:rPr>
              <a:t>β</a:t>
            </a:r>
            <a:r>
              <a:rPr lang="de-DE" b="1" baseline="-25000" dirty="0" smtClean="0">
                <a:latin typeface="Helvetica" pitchFamily="2" charset="0"/>
              </a:rPr>
              <a:t>1-42</a:t>
            </a:r>
            <a:endParaRPr lang="en-US" b="1" baseline="-25000" dirty="0">
              <a:latin typeface="Raleway" panose="020B0604020202020204"/>
            </a:endParaRPr>
          </a:p>
        </p:txBody>
      </p:sp>
      <p:sp>
        <p:nvSpPr>
          <p:cNvPr id="12" name="Textfeld 11"/>
          <p:cNvSpPr txBox="1"/>
          <p:nvPr/>
        </p:nvSpPr>
        <p:spPr>
          <a:xfrm>
            <a:off x="8166853" y="1729150"/>
            <a:ext cx="3301947" cy="369332"/>
          </a:xfrm>
          <a:prstGeom prst="rect">
            <a:avLst/>
          </a:prstGeom>
          <a:noFill/>
        </p:spPr>
        <p:txBody>
          <a:bodyPr wrap="square" rtlCol="0">
            <a:spAutoFit/>
          </a:bodyPr>
          <a:lstStyle/>
          <a:p>
            <a:pPr algn="ctr"/>
            <a:r>
              <a:rPr lang="en-US" b="1" dirty="0" smtClean="0">
                <a:latin typeface="Raleway" panose="020B0604020202020204"/>
              </a:rPr>
              <a:t>CSF </a:t>
            </a:r>
            <a:r>
              <a:rPr lang="de-DE" b="1" dirty="0" smtClean="0">
                <a:latin typeface="Raleway" panose="020B0604020202020204"/>
              </a:rPr>
              <a:t>pTau</a:t>
            </a:r>
            <a:r>
              <a:rPr lang="de-DE" b="1" baseline="-25000" dirty="0" smtClean="0">
                <a:latin typeface="Helvetica" pitchFamily="2" charset="0"/>
              </a:rPr>
              <a:t>181</a:t>
            </a:r>
            <a:endParaRPr lang="en-US" b="1" baseline="-25000" dirty="0">
              <a:latin typeface="Raleway" panose="020B0604020202020204"/>
            </a:endParaRPr>
          </a:p>
        </p:txBody>
      </p:sp>
      <p:cxnSp>
        <p:nvCxnSpPr>
          <p:cNvPr id="14" name="Gerader Verbinder 13"/>
          <p:cNvCxnSpPr/>
          <p:nvPr/>
        </p:nvCxnSpPr>
        <p:spPr>
          <a:xfrm>
            <a:off x="7434453" y="1416205"/>
            <a:ext cx="0" cy="5441795"/>
          </a:xfrm>
          <a:prstGeom prst="line">
            <a:avLst/>
          </a:prstGeom>
          <a:ln w="19050"/>
        </p:spPr>
        <p:style>
          <a:lnRef idx="1">
            <a:schemeClr val="dk1"/>
          </a:lnRef>
          <a:fillRef idx="0">
            <a:schemeClr val="dk1"/>
          </a:fillRef>
          <a:effectRef idx="0">
            <a:schemeClr val="dk1"/>
          </a:effectRef>
          <a:fontRef idx="minor">
            <a:schemeClr val="tx1"/>
          </a:fontRef>
        </p:style>
      </p:cxnSp>
      <p:sp>
        <p:nvSpPr>
          <p:cNvPr id="16" name="Textfeld 15"/>
          <p:cNvSpPr txBox="1"/>
          <p:nvPr/>
        </p:nvSpPr>
        <p:spPr>
          <a:xfrm>
            <a:off x="5207065" y="6611779"/>
            <a:ext cx="2425391" cy="246221"/>
          </a:xfrm>
          <a:prstGeom prst="rect">
            <a:avLst/>
          </a:prstGeom>
          <a:noFill/>
        </p:spPr>
        <p:txBody>
          <a:bodyPr wrap="square" rtlCol="0">
            <a:spAutoFit/>
          </a:bodyPr>
          <a:lstStyle/>
          <a:p>
            <a:r>
              <a:rPr lang="en-US" sz="1000" dirty="0" smtClean="0">
                <a:latin typeface="Raleway" panose="020B0604020202020204"/>
              </a:rPr>
              <a:t>* p &lt; 0.05 ** p &lt; 0.05 (corrected)</a:t>
            </a:r>
            <a:endParaRPr lang="en-US" sz="1000" dirty="0">
              <a:latin typeface="Raleway" panose="020B0604020202020204"/>
            </a:endParaRPr>
          </a:p>
        </p:txBody>
      </p:sp>
      <p:sp>
        <p:nvSpPr>
          <p:cNvPr id="18" name="Textfeld 17"/>
          <p:cNvSpPr txBox="1"/>
          <p:nvPr/>
        </p:nvSpPr>
        <p:spPr>
          <a:xfrm>
            <a:off x="624418" y="5459191"/>
            <a:ext cx="703714" cy="369332"/>
          </a:xfrm>
          <a:prstGeom prst="rect">
            <a:avLst/>
          </a:prstGeom>
          <a:solidFill>
            <a:schemeClr val="bg1"/>
          </a:solidFill>
        </p:spPr>
        <p:txBody>
          <a:bodyPr wrap="square" rtlCol="0">
            <a:spAutoFit/>
          </a:bodyPr>
          <a:lstStyle/>
          <a:p>
            <a:r>
              <a:rPr lang="en-US" b="1" dirty="0" smtClean="0">
                <a:latin typeface="Helvetica" pitchFamily="2" charset="0"/>
              </a:rPr>
              <a:t>CN</a:t>
            </a:r>
            <a:endParaRPr lang="en-US" b="1" dirty="0">
              <a:latin typeface="Helvetica" pitchFamily="2" charset="0"/>
            </a:endParaRPr>
          </a:p>
        </p:txBody>
      </p:sp>
      <p:sp>
        <p:nvSpPr>
          <p:cNvPr id="19" name="Textfeld 18"/>
          <p:cNvSpPr txBox="1"/>
          <p:nvPr/>
        </p:nvSpPr>
        <p:spPr>
          <a:xfrm>
            <a:off x="8292257" y="5459191"/>
            <a:ext cx="703714" cy="369332"/>
          </a:xfrm>
          <a:prstGeom prst="rect">
            <a:avLst/>
          </a:prstGeom>
          <a:solidFill>
            <a:schemeClr val="bg1"/>
          </a:solidFill>
        </p:spPr>
        <p:txBody>
          <a:bodyPr wrap="square" rtlCol="0">
            <a:spAutoFit/>
          </a:bodyPr>
          <a:lstStyle/>
          <a:p>
            <a:r>
              <a:rPr lang="en-US" b="1" dirty="0" smtClean="0">
                <a:latin typeface="Helvetica" pitchFamily="2" charset="0"/>
              </a:rPr>
              <a:t>MCI</a:t>
            </a:r>
            <a:endParaRPr lang="en-US" b="1" dirty="0">
              <a:latin typeface="Helvetica" pitchFamily="2" charset="0"/>
            </a:endParaRPr>
          </a:p>
        </p:txBody>
      </p:sp>
      <p:sp>
        <p:nvSpPr>
          <p:cNvPr id="20" name="Textfeld 19"/>
          <p:cNvSpPr txBox="1"/>
          <p:nvPr/>
        </p:nvSpPr>
        <p:spPr>
          <a:xfrm>
            <a:off x="4030929" y="5459191"/>
            <a:ext cx="703714" cy="369332"/>
          </a:xfrm>
          <a:prstGeom prst="rect">
            <a:avLst/>
          </a:prstGeom>
          <a:solidFill>
            <a:schemeClr val="bg1"/>
          </a:solidFill>
        </p:spPr>
        <p:txBody>
          <a:bodyPr wrap="square" rtlCol="0">
            <a:spAutoFit/>
          </a:bodyPr>
          <a:lstStyle/>
          <a:p>
            <a:r>
              <a:rPr lang="en-US" b="1" dirty="0" smtClean="0">
                <a:latin typeface="Helvetica" pitchFamily="2" charset="0"/>
              </a:rPr>
              <a:t>MCI</a:t>
            </a:r>
            <a:endParaRPr lang="en-US" b="1" dirty="0">
              <a:latin typeface="Helvetica" pitchFamily="2" charset="0"/>
            </a:endParaRPr>
          </a:p>
        </p:txBody>
      </p:sp>
      <p:sp>
        <p:nvSpPr>
          <p:cNvPr id="3" name="Rechteck 2"/>
          <p:cNvSpPr/>
          <p:nvPr/>
        </p:nvSpPr>
        <p:spPr>
          <a:xfrm>
            <a:off x="3540640" y="2098482"/>
            <a:ext cx="3476847" cy="4387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583473" y="1591933"/>
            <a:ext cx="9110547" cy="1200329"/>
          </a:xfrm>
          <a:prstGeom prst="rect">
            <a:avLst/>
          </a:prstGeom>
          <a:noFill/>
        </p:spPr>
        <p:txBody>
          <a:bodyPr wrap="square" rtlCol="0">
            <a:spAutoFit/>
          </a:bodyPr>
          <a:lstStyle/>
          <a:p>
            <a:pPr algn="ctr"/>
            <a:r>
              <a:rPr lang="en-US" sz="5400" b="1" dirty="0" smtClean="0">
                <a:solidFill>
                  <a:schemeClr val="bg1"/>
                </a:solidFill>
                <a:latin typeface="Raleway" panose="020B0604020202020204"/>
              </a:rPr>
              <a:t>BPAD and Cognitive Decline</a:t>
            </a:r>
          </a:p>
          <a:p>
            <a:pPr algn="ctr"/>
            <a:r>
              <a:rPr lang="en-US" dirty="0" smtClean="0">
                <a:solidFill>
                  <a:schemeClr val="bg1"/>
                </a:solidFill>
                <a:latin typeface="Raleway" panose="020B0604020202020204"/>
              </a:rPr>
              <a:t>Cognitive decline = a diagnosis of (more severe) cognitive impairment within 2 years</a:t>
            </a:r>
            <a:endParaRPr lang="en-US"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2" name="Foliennummernplatzhalter 1"/>
          <p:cNvSpPr>
            <a:spLocks noGrp="1"/>
          </p:cNvSpPr>
          <p:nvPr>
            <p:ph type="sldNum" sz="quarter" idx="4294967295"/>
          </p:nvPr>
        </p:nvSpPr>
        <p:spPr/>
        <p:txBody>
          <a:bodyPr/>
          <a:lstStyle/>
          <a:p>
            <a:r>
              <a:rPr lang="en-US" dirty="0" smtClean="0"/>
              <a:t> </a:t>
            </a:r>
            <a:endParaRPr lang="en-US" dirty="0"/>
          </a:p>
        </p:txBody>
      </p:sp>
      <p:sp>
        <p:nvSpPr>
          <p:cNvPr id="3" name="Textfeld 2"/>
          <p:cNvSpPr txBox="1"/>
          <p:nvPr/>
        </p:nvSpPr>
        <p:spPr>
          <a:xfrm>
            <a:off x="557561" y="4626003"/>
            <a:ext cx="8567238" cy="1477328"/>
          </a:xfrm>
          <a:prstGeom prst="rect">
            <a:avLst/>
          </a:prstGeom>
          <a:noFill/>
        </p:spPr>
        <p:txBody>
          <a:bodyPr wrap="square" rtlCol="0">
            <a:spAutoFit/>
          </a:bodyPr>
          <a:lstStyle/>
          <a:p>
            <a:r>
              <a:rPr lang="en-US" dirty="0" smtClean="0">
                <a:latin typeface="Raleway" panose="020B0604020202020204"/>
              </a:rPr>
              <a:t>Samples of converters and non-converters matched for age &amp; sex</a:t>
            </a:r>
          </a:p>
          <a:p>
            <a:endParaRPr lang="en-US" dirty="0">
              <a:latin typeface="Raleway" panose="020B0604020202020204"/>
            </a:endParaRPr>
          </a:p>
          <a:p>
            <a:r>
              <a:rPr lang="en-US" dirty="0" smtClean="0">
                <a:latin typeface="Raleway" panose="020B0604020202020204"/>
              </a:rPr>
              <a:t>Logistic regression using </a:t>
            </a:r>
          </a:p>
          <a:p>
            <a:r>
              <a:rPr lang="en-US" b="1" dirty="0" smtClean="0">
                <a:latin typeface="Raleway" panose="020B0604020202020204"/>
              </a:rPr>
              <a:t>FDG-BPAD, MRI-BPAD, amyloid status, APOE-e4 carriership, years of education</a:t>
            </a:r>
          </a:p>
          <a:p>
            <a:endParaRPr lang="en-US" dirty="0">
              <a:latin typeface="Raleway" panose="020B0604020202020204"/>
            </a:endParaRPr>
          </a:p>
        </p:txBody>
      </p:sp>
    </p:spTree>
    <p:extLst>
      <p:ext uri="{BB962C8B-B14F-4D97-AF65-F5344CB8AC3E}">
        <p14:creationId xmlns:p14="http://schemas.microsoft.com/office/powerpoint/2010/main" val="202123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pieren 32"/>
          <p:cNvGrpSpPr/>
          <p:nvPr/>
        </p:nvGrpSpPr>
        <p:grpSpPr>
          <a:xfrm>
            <a:off x="0" y="1841101"/>
            <a:ext cx="4750373" cy="4993529"/>
            <a:chOff x="0" y="1841101"/>
            <a:chExt cx="4750373" cy="4993529"/>
          </a:xfrm>
        </p:grpSpPr>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l="28284" t="87443" r="19845" b="62"/>
            <a:stretch/>
          </p:blipFill>
          <p:spPr>
            <a:xfrm>
              <a:off x="122617" y="6111544"/>
              <a:ext cx="4627756" cy="723086"/>
            </a:xfrm>
            <a:prstGeom prst="rect">
              <a:avLst/>
            </a:prstGeom>
          </p:spPr>
        </p:pic>
        <p:grpSp>
          <p:nvGrpSpPr>
            <p:cNvPr id="32" name="Gruppieren 31"/>
            <p:cNvGrpSpPr/>
            <p:nvPr/>
          </p:nvGrpSpPr>
          <p:grpSpPr>
            <a:xfrm>
              <a:off x="0" y="1841101"/>
              <a:ext cx="3731941" cy="4403583"/>
              <a:chOff x="0" y="1841101"/>
              <a:chExt cx="3731941" cy="4403583"/>
            </a:xfrm>
          </p:grpSpPr>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l="50683" b="10285"/>
              <a:stretch/>
            </p:blipFill>
            <p:spPr>
              <a:xfrm>
                <a:off x="0" y="1841101"/>
                <a:ext cx="3731941" cy="4403583"/>
              </a:xfrm>
              <a:prstGeom prst="rect">
                <a:avLst/>
              </a:prstGeom>
            </p:spPr>
          </p:pic>
          <p:sp>
            <p:nvSpPr>
              <p:cNvPr id="5" name="Rechteck 4"/>
              <p:cNvSpPr/>
              <p:nvPr/>
            </p:nvSpPr>
            <p:spPr>
              <a:xfrm>
                <a:off x="869795" y="2129883"/>
                <a:ext cx="996175" cy="356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itel 3"/>
          <p:cNvSpPr>
            <a:spLocks noGrp="1"/>
          </p:cNvSpPr>
          <p:nvPr>
            <p:ph type="title"/>
          </p:nvPr>
        </p:nvSpPr>
        <p:spPr/>
        <p:txBody>
          <a:bodyPr/>
          <a:lstStyle/>
          <a:p>
            <a:r>
              <a:rPr lang="en-US" dirty="0" smtClean="0"/>
              <a:t>BPAD predicts cognitive decline</a:t>
            </a:r>
            <a:endParaRPr lang="en-US" dirty="0"/>
          </a:p>
        </p:txBody>
      </p:sp>
      <p:cxnSp>
        <p:nvCxnSpPr>
          <p:cNvPr id="14" name="Gerade Verbindung mit Pfeil 13"/>
          <p:cNvCxnSpPr/>
          <p:nvPr/>
        </p:nvCxnSpPr>
        <p:spPr>
          <a:xfrm flipH="1" flipV="1">
            <a:off x="2122449" y="3557860"/>
            <a:ext cx="1955183" cy="1991733"/>
          </a:xfrm>
          <a:prstGeom prst="straightConnector1">
            <a:avLst/>
          </a:prstGeom>
          <a:ln w="38100">
            <a:solidFill>
              <a:srgbClr val="FFAA5B"/>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4177993" y="5337719"/>
            <a:ext cx="1656072" cy="830997"/>
          </a:xfrm>
          <a:prstGeom prst="rect">
            <a:avLst/>
          </a:prstGeom>
          <a:noFill/>
        </p:spPr>
        <p:txBody>
          <a:bodyPr wrap="square" rtlCol="0">
            <a:spAutoFit/>
          </a:bodyPr>
          <a:lstStyle/>
          <a:p>
            <a:r>
              <a:rPr lang="en-US" sz="1600" dirty="0" smtClean="0">
                <a:latin typeface="Raleway" panose="020B0604020202020204"/>
              </a:rPr>
              <a:t>Lower threshold in presence of </a:t>
            </a:r>
            <a:r>
              <a:rPr lang="en-US" sz="1600" dirty="0" smtClean="0">
                <a:latin typeface="Raleway" panose="020B0604020202020204"/>
              </a:rPr>
              <a:t>pathology</a:t>
            </a:r>
            <a:endParaRPr lang="en-US" sz="1600" dirty="0">
              <a:latin typeface="Raleway" panose="020B0604020202020204"/>
            </a:endParaRPr>
          </a:p>
        </p:txBody>
      </p:sp>
      <p:sp>
        <p:nvSpPr>
          <p:cNvPr id="2" name="Rechteck 1"/>
          <p:cNvSpPr/>
          <p:nvPr/>
        </p:nvSpPr>
        <p:spPr>
          <a:xfrm>
            <a:off x="122617" y="5672255"/>
            <a:ext cx="334536" cy="57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Inhaltsplatzhalter 3"/>
          <p:cNvPicPr>
            <a:picLocks noGrp="1" noChangeAspect="1"/>
          </p:cNvPicPr>
          <p:nvPr>
            <p:ph sz="quarter" idx="13"/>
          </p:nvPr>
        </p:nvPicPr>
        <p:blipFill rotWithShape="1">
          <a:blip r:embed="rId4" cstate="print">
            <a:extLst>
              <a:ext uri="{28A0092B-C50C-407E-A947-70E740481C1C}">
                <a14:useLocalDpi xmlns:a14="http://schemas.microsoft.com/office/drawing/2010/main" val="0"/>
              </a:ext>
            </a:extLst>
          </a:blip>
          <a:srcRect t="-1" r="50507" b="53184"/>
          <a:stretch/>
        </p:blipFill>
        <p:spPr>
          <a:xfrm>
            <a:off x="8048323" y="1912595"/>
            <a:ext cx="3845078" cy="4194535"/>
          </a:xfrm>
        </p:spPr>
      </p:pic>
      <p:grpSp>
        <p:nvGrpSpPr>
          <p:cNvPr id="35" name="Gruppieren 34"/>
          <p:cNvGrpSpPr/>
          <p:nvPr/>
        </p:nvGrpSpPr>
        <p:grpSpPr>
          <a:xfrm>
            <a:off x="7475965" y="1976619"/>
            <a:ext cx="4900655" cy="4749763"/>
            <a:chOff x="7291345" y="1986294"/>
            <a:chExt cx="4900655" cy="4749763"/>
          </a:xfrm>
        </p:grpSpPr>
        <p:pic>
          <p:nvPicPr>
            <p:cNvPr id="24" name="Inhaltsplatzhalter 3"/>
            <p:cNvPicPr>
              <a:picLocks noChangeAspect="1"/>
            </p:cNvPicPr>
            <p:nvPr/>
          </p:nvPicPr>
          <p:blipFill rotWithShape="1">
            <a:blip r:embed="rId4" cstate="print">
              <a:extLst>
                <a:ext uri="{28A0092B-C50C-407E-A947-70E740481C1C}">
                  <a14:useLocalDpi xmlns:a14="http://schemas.microsoft.com/office/drawing/2010/main" val="0"/>
                </a:ext>
              </a:extLst>
            </a:blip>
            <a:srcRect l="52221" r="39452" b="58037"/>
            <a:stretch/>
          </p:blipFill>
          <p:spPr>
            <a:xfrm>
              <a:off x="7943246" y="1986294"/>
              <a:ext cx="641224" cy="3726652"/>
            </a:xfrm>
            <a:prstGeom prst="rect">
              <a:avLst/>
            </a:prstGeom>
          </p:spPr>
        </p:pic>
        <p:grpSp>
          <p:nvGrpSpPr>
            <p:cNvPr id="34" name="Gruppieren 33"/>
            <p:cNvGrpSpPr/>
            <p:nvPr/>
          </p:nvGrpSpPr>
          <p:grpSpPr>
            <a:xfrm>
              <a:off x="7291345" y="2076088"/>
              <a:ext cx="4900655" cy="4659969"/>
              <a:chOff x="7291345" y="2076088"/>
              <a:chExt cx="4900655" cy="4659969"/>
            </a:xfrm>
          </p:grpSpPr>
          <p:pic>
            <p:nvPicPr>
              <p:cNvPr id="31" name="Inhaltsplatzhalter 3"/>
              <p:cNvPicPr>
                <a:picLocks noChangeAspect="1"/>
              </p:cNvPicPr>
              <p:nvPr/>
            </p:nvPicPr>
            <p:blipFill rotWithShape="1">
              <a:blip r:embed="rId4" cstate="print">
                <a:extLst>
                  <a:ext uri="{28A0092B-C50C-407E-A947-70E740481C1C}">
                    <a14:useLocalDpi xmlns:a14="http://schemas.microsoft.com/office/drawing/2010/main" val="0"/>
                  </a:ext>
                </a:extLst>
              </a:blip>
              <a:srcRect l="21657" t="94789" r="17193" b="161"/>
              <a:stretch/>
            </p:blipFill>
            <p:spPr>
              <a:xfrm>
                <a:off x="7291345" y="6269329"/>
                <a:ext cx="4900655" cy="466728"/>
              </a:xfrm>
              <a:prstGeom prst="rect">
                <a:avLst/>
              </a:prstGeom>
            </p:spPr>
          </p:pic>
          <p:sp>
            <p:nvSpPr>
              <p:cNvPr id="25" name="Rechteck 24"/>
              <p:cNvSpPr/>
              <p:nvPr/>
            </p:nvSpPr>
            <p:spPr>
              <a:xfrm>
                <a:off x="8749852" y="2076088"/>
                <a:ext cx="996175" cy="356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hteck 25"/>
          <p:cNvSpPr/>
          <p:nvPr/>
        </p:nvSpPr>
        <p:spPr>
          <a:xfrm>
            <a:off x="7484697" y="5630881"/>
            <a:ext cx="996175" cy="356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Gerade Verbindung mit Pfeil 28"/>
          <p:cNvCxnSpPr/>
          <p:nvPr/>
        </p:nvCxnSpPr>
        <p:spPr>
          <a:xfrm flipV="1">
            <a:off x="8217193" y="4942156"/>
            <a:ext cx="1867716" cy="712968"/>
          </a:xfrm>
          <a:prstGeom prst="straightConnector1">
            <a:avLst/>
          </a:prstGeom>
          <a:ln w="38100">
            <a:solidFill>
              <a:srgbClr val="F5D687"/>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6371679" y="5458810"/>
            <a:ext cx="2657874" cy="584775"/>
          </a:xfrm>
          <a:prstGeom prst="rect">
            <a:avLst/>
          </a:prstGeom>
          <a:noFill/>
        </p:spPr>
        <p:txBody>
          <a:bodyPr wrap="square" rtlCol="0">
            <a:spAutoFit/>
          </a:bodyPr>
          <a:lstStyle/>
          <a:p>
            <a:r>
              <a:rPr lang="en-US" sz="1600" dirty="0" smtClean="0">
                <a:latin typeface="Raleway" panose="020B0604020202020204"/>
              </a:rPr>
              <a:t>Higher threshold</a:t>
            </a:r>
          </a:p>
          <a:p>
            <a:r>
              <a:rPr lang="en-US" sz="1600" dirty="0" smtClean="0">
                <a:latin typeface="Raleway" panose="020B0604020202020204"/>
              </a:rPr>
              <a:t>for APOE-e4 non-carriers</a:t>
            </a:r>
            <a:endParaRPr lang="en-US" sz="1600" dirty="0">
              <a:latin typeface="Raleway" panose="020B0604020202020204"/>
            </a:endParaRPr>
          </a:p>
        </p:txBody>
      </p:sp>
    </p:spTree>
    <p:extLst>
      <p:ext uri="{BB962C8B-B14F-4D97-AF65-F5344CB8AC3E}">
        <p14:creationId xmlns:p14="http://schemas.microsoft.com/office/powerpoint/2010/main" val="20221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218710" cy="6188927"/>
          </a:xfrm>
          <a:prstGeom prst="rect">
            <a:avLst/>
          </a:prstGeom>
        </p:spPr>
      </p:pic>
      <p:sp>
        <p:nvSpPr>
          <p:cNvPr id="2" name="Rechteck 1"/>
          <p:cNvSpPr/>
          <p:nvPr/>
        </p:nvSpPr>
        <p:spPr>
          <a:xfrm>
            <a:off x="3512634" y="2308302"/>
            <a:ext cx="2397512" cy="2475571"/>
          </a:xfrm>
          <a:prstGeom prst="rect">
            <a:avLst/>
          </a:prstGeom>
          <a:solidFill>
            <a:srgbClr val="FDF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9794488" y="2126166"/>
            <a:ext cx="2397512" cy="2475571"/>
          </a:xfrm>
          <a:prstGeom prst="rect">
            <a:avLst/>
          </a:prstGeom>
          <a:solidFill>
            <a:srgbClr val="FDF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3423424" y="5196469"/>
            <a:ext cx="8795286" cy="981306"/>
          </a:xfrm>
          <a:prstGeom prst="rect">
            <a:avLst/>
          </a:prstGeom>
          <a:solidFill>
            <a:srgbClr val="F0E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chemeClr val="tx1"/>
                </a:solidFill>
                <a:latin typeface="Helvetica" pitchFamily="2" charset="0"/>
              </a:rPr>
              <a:t>FDG-BPAD better captures early disease-related neuropathology and risk. Onset of tau-related neurodegeneration is more strongly with signals of increasing BPAD on MRI.</a:t>
            </a:r>
            <a:endParaRPr lang="en-US" sz="1500" b="1" dirty="0">
              <a:solidFill>
                <a:schemeClr val="tx1"/>
              </a:solidFill>
              <a:latin typeface="Helvetica" pitchFamily="2" charset="0"/>
            </a:endParaRPr>
          </a:p>
        </p:txBody>
      </p:sp>
      <p:sp>
        <p:nvSpPr>
          <p:cNvPr id="3" name="Rechteck 2"/>
          <p:cNvSpPr/>
          <p:nvPr/>
        </p:nvSpPr>
        <p:spPr>
          <a:xfrm>
            <a:off x="3396714" y="5196468"/>
            <a:ext cx="8821996" cy="992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90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animBg="1"/>
      <p:bldP spid="6"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uppieren 65"/>
          <p:cNvGrpSpPr/>
          <p:nvPr/>
        </p:nvGrpSpPr>
        <p:grpSpPr>
          <a:xfrm>
            <a:off x="76381" y="994443"/>
            <a:ext cx="8451327" cy="5351929"/>
            <a:chOff x="76381" y="994443"/>
            <a:chExt cx="8451327" cy="5351929"/>
          </a:xfrm>
        </p:grpSpPr>
        <p:grpSp>
          <p:nvGrpSpPr>
            <p:cNvPr id="2" name="Gruppieren 1"/>
            <p:cNvGrpSpPr/>
            <p:nvPr/>
          </p:nvGrpSpPr>
          <p:grpSpPr>
            <a:xfrm>
              <a:off x="76381" y="994443"/>
              <a:ext cx="8451327" cy="5351929"/>
              <a:chOff x="415158" y="43025"/>
              <a:chExt cx="11009434" cy="6771950"/>
            </a:xfrm>
          </p:grpSpPr>
          <p:sp>
            <p:nvSpPr>
              <p:cNvPr id="54" name="Rechteck 53"/>
              <p:cNvSpPr/>
              <p:nvPr/>
            </p:nvSpPr>
            <p:spPr>
              <a:xfrm>
                <a:off x="6587858" y="4045852"/>
                <a:ext cx="1560620" cy="12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Left Bracket 35"/>
              <p:cNvSpPr/>
              <p:nvPr/>
            </p:nvSpPr>
            <p:spPr bwMode="auto">
              <a:xfrm rot="10800000">
                <a:off x="11084249" y="278304"/>
                <a:ext cx="340343" cy="6209529"/>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9" name="Rectangle 7"/>
              <p:cNvSpPr/>
              <p:nvPr/>
            </p:nvSpPr>
            <p:spPr bwMode="auto">
              <a:xfrm>
                <a:off x="9936070" y="6234266"/>
                <a:ext cx="1163430" cy="580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sp>
            <p:nvSpPr>
              <p:cNvPr id="10" name="Left Bracket 2"/>
              <p:cNvSpPr/>
              <p:nvPr/>
            </p:nvSpPr>
            <p:spPr bwMode="auto">
              <a:xfrm>
                <a:off x="1572341" y="278303"/>
                <a:ext cx="340343" cy="6209531"/>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11" name="Rectangle 5"/>
              <p:cNvSpPr/>
              <p:nvPr/>
            </p:nvSpPr>
            <p:spPr bwMode="auto">
              <a:xfrm>
                <a:off x="1774992" y="6247935"/>
                <a:ext cx="1302014" cy="46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grpSp>
            <p:nvGrpSpPr>
              <p:cNvPr id="12" name="Group 17"/>
              <p:cNvGrpSpPr/>
              <p:nvPr/>
            </p:nvGrpSpPr>
            <p:grpSpPr bwMode="auto">
              <a:xfrm>
                <a:off x="5520957" y="1484812"/>
                <a:ext cx="2605771" cy="1231848"/>
                <a:chOff x="5338464" y="1507677"/>
                <a:chExt cx="2605771" cy="1231848"/>
              </a:xfrm>
            </p:grpSpPr>
            <p:pic>
              <p:nvPicPr>
                <p:cNvPr id="51" name="Picture 3" descr="A person wearing glasses and smiling at the camera&#10;&#10;Description automatically generated"/>
                <p:cNvPicPr>
                  <a:picLocks noChangeAspect="1"/>
                </p:cNvPicPr>
                <p:nvPr/>
              </p:nvPicPr>
              <p:blipFill>
                <a:blip r:embed="rId3"/>
                <a:srcRect l="6875" r="18376" b="1"/>
                <a:stretch/>
              </p:blipFill>
              <p:spPr bwMode="auto">
                <a:xfrm>
                  <a:off x="6712387" y="1507677"/>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2" name="TextBox 6"/>
                <p:cNvSpPr txBox="1"/>
                <p:nvPr/>
              </p:nvSpPr>
              <p:spPr bwMode="auto">
                <a:xfrm>
                  <a:off x="5338464" y="1871016"/>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Merle Hönig</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3" name="Group 19"/>
              <p:cNvGrpSpPr/>
              <p:nvPr/>
            </p:nvGrpSpPr>
            <p:grpSpPr bwMode="auto">
              <a:xfrm>
                <a:off x="5520957" y="191243"/>
                <a:ext cx="2605771" cy="1231848"/>
                <a:chOff x="5338464" y="194605"/>
                <a:chExt cx="2605771" cy="1231848"/>
              </a:xfrm>
            </p:grpSpPr>
            <p:pic>
              <p:nvPicPr>
                <p:cNvPr id="49" name="Picture 8" descr="A person wearing a suit and tie smiling at the camera&#10;&#10;Description automatically generated"/>
                <p:cNvPicPr>
                  <a:picLocks noChangeAspect="1"/>
                </p:cNvPicPr>
                <p:nvPr/>
              </p:nvPicPr>
              <p:blipFill>
                <a:blip r:embed="rId4"/>
                <a:srcRect t="5250" r="1" b="28251"/>
                <a:stretch/>
              </p:blipFill>
              <p:spPr bwMode="auto">
                <a:xfrm>
                  <a:off x="6712387" y="194605"/>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0" name="TextBox 11"/>
                <p:cNvSpPr txBox="1"/>
                <p:nvPr/>
              </p:nvSpPr>
              <p:spPr bwMode="auto">
                <a:xfrm>
                  <a:off x="5338464" y="656165"/>
                  <a:ext cx="1517031" cy="560128"/>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Gérard Bischof</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4" name="Group 22"/>
              <p:cNvGrpSpPr/>
              <p:nvPr/>
            </p:nvGrpSpPr>
            <p:grpSpPr bwMode="auto">
              <a:xfrm>
                <a:off x="8136167" y="882654"/>
                <a:ext cx="2970790" cy="1231848"/>
                <a:chOff x="7953674" y="886016"/>
                <a:chExt cx="2970790" cy="1231848"/>
              </a:xfrm>
            </p:grpSpPr>
            <p:pic>
              <p:nvPicPr>
                <p:cNvPr id="47" name="Picture 13" descr="A person smiling for the camera&#10;&#10;Description automatically generated"/>
                <p:cNvPicPr>
                  <a:picLocks noChangeAspect="1"/>
                </p:cNvPicPr>
                <p:nvPr/>
              </p:nvPicPr>
              <p:blipFill>
                <a:blip r:embed="rId5"/>
                <a:srcRect t="10375" b="14625"/>
                <a:stretch/>
              </p:blipFill>
              <p:spPr bwMode="auto">
                <a:xfrm>
                  <a:off x="7953674" y="88601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8" name="TextBox 16"/>
                <p:cNvSpPr txBox="1"/>
                <p:nvPr/>
              </p:nvSpPr>
              <p:spPr bwMode="auto">
                <a:xfrm>
                  <a:off x="9063295" y="1267109"/>
                  <a:ext cx="186116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Kathrin Giehl</a:t>
                  </a:r>
                  <a:endParaRPr sz="1600"/>
                </a:p>
                <a:p>
                  <a:pPr algn="ctr">
                    <a:defRPr/>
                  </a:pPr>
                  <a:r>
                    <a:rPr lang="de-DE" sz="1000">
                      <a:solidFill>
                        <a:schemeClr val="bg1"/>
                      </a:solidFill>
                    </a:rPr>
                    <a:t>(Study coordinator)</a:t>
                  </a:r>
                  <a:endParaRPr sz="1600"/>
                </a:p>
              </p:txBody>
            </p:sp>
          </p:grpSp>
          <p:grpSp>
            <p:nvGrpSpPr>
              <p:cNvPr id="15" name="Group 29"/>
              <p:cNvGrpSpPr/>
              <p:nvPr/>
            </p:nvGrpSpPr>
            <p:grpSpPr bwMode="auto">
              <a:xfrm>
                <a:off x="8136167" y="2187077"/>
                <a:ext cx="2970790" cy="1231848"/>
                <a:chOff x="7953674" y="2174656"/>
                <a:chExt cx="2970790" cy="1231848"/>
              </a:xfrm>
            </p:grpSpPr>
            <p:pic>
              <p:nvPicPr>
                <p:cNvPr id="45" name="Picture 18" descr="A person smiling for the camera&#10;&#10;Description automatically generated"/>
                <p:cNvPicPr>
                  <a:picLocks noChangeAspect="1"/>
                </p:cNvPicPr>
                <p:nvPr/>
              </p:nvPicPr>
              <p:blipFill>
                <a:blip r:embed="rId6"/>
                <a:srcRect t="6250" r="1" b="27251"/>
                <a:stretch/>
              </p:blipFill>
              <p:spPr bwMode="auto">
                <a:xfrm>
                  <a:off x="7953674" y="217465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6" name="TextBox 21"/>
                <p:cNvSpPr txBox="1"/>
                <p:nvPr/>
              </p:nvSpPr>
              <p:spPr bwMode="auto">
                <a:xfrm>
                  <a:off x="9063295" y="2565443"/>
                  <a:ext cx="1861169"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Hendrik Theis</a:t>
                  </a:r>
                  <a:endParaRPr sz="1600"/>
                </a:p>
                <a:p>
                  <a:pPr algn="ctr">
                    <a:defRPr/>
                  </a:pPr>
                  <a:r>
                    <a:rPr lang="de-DE" sz="1000">
                      <a:solidFill>
                        <a:schemeClr val="bg1"/>
                      </a:solidFill>
                    </a:rPr>
                    <a:t>(MD)</a:t>
                  </a:r>
                  <a:endParaRPr sz="1000">
                    <a:solidFill>
                      <a:schemeClr val="bg1"/>
                    </a:solidFill>
                  </a:endParaRPr>
                </a:p>
              </p:txBody>
            </p:sp>
          </p:grpSp>
          <p:pic>
            <p:nvPicPr>
              <p:cNvPr id="43" name="Picture 26"/>
              <p:cNvPicPr/>
              <p:nvPr/>
            </p:nvPicPr>
            <p:blipFill>
              <a:blip r:embed="rId7"/>
              <a:srcRect b="17986"/>
              <a:stretch/>
            </p:blipFill>
            <p:spPr bwMode="auto">
              <a:xfrm>
                <a:off x="6924819" y="4035973"/>
                <a:ext cx="1231199" cy="1379442"/>
              </a:xfrm>
              <a:prstGeom prst="ellipse">
                <a:avLst/>
              </a:prstGeom>
              <a:ln w="63500" cap="rnd">
                <a:solidFill>
                  <a:schemeClr val="tx1"/>
                </a:solidFill>
              </a:ln>
              <a:effectLst/>
            </p:spPr>
          </p:pic>
          <p:grpSp>
            <p:nvGrpSpPr>
              <p:cNvPr id="21" name="Group 52"/>
              <p:cNvGrpSpPr/>
              <p:nvPr/>
            </p:nvGrpSpPr>
            <p:grpSpPr bwMode="auto">
              <a:xfrm>
                <a:off x="2954561" y="3597590"/>
                <a:ext cx="2591420" cy="2368061"/>
                <a:chOff x="-102066" y="2233234"/>
                <a:chExt cx="2591420" cy="2368061"/>
              </a:xfrm>
            </p:grpSpPr>
            <p:pic>
              <p:nvPicPr>
                <p:cNvPr id="33" name="Picture 53" descr="A person wearing glasses posing for the camera&#10;&#10;Description automatically generated"/>
                <p:cNvPicPr>
                  <a:picLocks noChangeAspect="1"/>
                </p:cNvPicPr>
                <p:nvPr/>
              </p:nvPicPr>
              <p:blipFill>
                <a:blip r:embed="rId8"/>
                <a:srcRect t="6000" b="27250"/>
                <a:stretch/>
              </p:blipFill>
              <p:spPr bwMode="auto">
                <a:xfrm>
                  <a:off x="348267"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a:solidFill>
                    <a:srgbClr val="002060"/>
                  </a:solidFill>
                </a:ln>
              </p:spPr>
            </p:pic>
            <p:sp>
              <p:nvSpPr>
                <p:cNvPr id="34" name="TextBox 54"/>
                <p:cNvSpPr txBox="1"/>
                <p:nvPr/>
              </p:nvSpPr>
              <p:spPr bwMode="auto">
                <a:xfrm>
                  <a:off x="-102066" y="3954964"/>
                  <a:ext cx="2591420"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Alexander Drzezga</a:t>
                  </a:r>
                  <a:endParaRPr/>
                </a:p>
                <a:p>
                  <a:pPr algn="ctr">
                    <a:defRPr/>
                  </a:pPr>
                  <a:r>
                    <a:rPr lang="de-DE" sz="1100">
                      <a:solidFill>
                        <a:srgbClr val="002060"/>
                      </a:solidFill>
                    </a:rPr>
                    <a:t>Head of Dpt. Nuclear Medicine </a:t>
                  </a:r>
                  <a:endParaRPr/>
                </a:p>
                <a:p>
                  <a:pPr algn="ctr">
                    <a:defRPr/>
                  </a:pPr>
                  <a:r>
                    <a:rPr lang="de-DE" sz="1100">
                      <a:solidFill>
                        <a:srgbClr val="002060"/>
                      </a:solidFill>
                    </a:rPr>
                    <a:t>&amp; INM-II, Research Center Jülich</a:t>
                  </a:r>
                  <a:endParaRPr sz="1100">
                    <a:solidFill>
                      <a:srgbClr val="002060"/>
                    </a:solidFill>
                  </a:endParaRPr>
                </a:p>
              </p:txBody>
            </p:sp>
          </p:grpSp>
          <p:grpSp>
            <p:nvGrpSpPr>
              <p:cNvPr id="22" name="Group 55"/>
              <p:cNvGrpSpPr/>
              <p:nvPr/>
            </p:nvGrpSpPr>
            <p:grpSpPr bwMode="auto">
              <a:xfrm>
                <a:off x="2890777" y="836449"/>
                <a:ext cx="2655204" cy="2368061"/>
                <a:chOff x="9653865" y="2233234"/>
                <a:chExt cx="2655204" cy="2368061"/>
              </a:xfrm>
            </p:grpSpPr>
            <p:pic>
              <p:nvPicPr>
                <p:cNvPr id="31" name="Picture 56" descr="A person posing for the camera&#10;&#10;Description automatically generated"/>
                <p:cNvPicPr>
                  <a:picLocks noChangeAspect="1"/>
                </p:cNvPicPr>
                <p:nvPr/>
              </p:nvPicPr>
              <p:blipFill>
                <a:blip r:embed="rId9"/>
                <a:srcRect t="4375" b="28875"/>
                <a:stretch/>
              </p:blipFill>
              <p:spPr bwMode="auto">
                <a:xfrm>
                  <a:off x="10136090"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9525">
                  <a:solidFill>
                    <a:srgbClr val="002060"/>
                  </a:solidFill>
                </a:ln>
              </p:spPr>
            </p:pic>
            <p:sp>
              <p:nvSpPr>
                <p:cNvPr id="32" name="TextBox 57"/>
                <p:cNvSpPr txBox="1"/>
                <p:nvPr/>
              </p:nvSpPr>
              <p:spPr bwMode="auto">
                <a:xfrm>
                  <a:off x="9653865" y="3954964"/>
                  <a:ext cx="2655204"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Dr. Thilo van Eimeren</a:t>
                  </a:r>
                  <a:endParaRPr dirty="0"/>
                </a:p>
                <a:p>
                  <a:pPr algn="ctr">
                    <a:defRPr/>
                  </a:pPr>
                  <a:r>
                    <a:rPr lang="de-DE" sz="1100" dirty="0">
                      <a:solidFill>
                        <a:srgbClr val="002060"/>
                      </a:solidFill>
                    </a:rPr>
                    <a:t>Head </a:t>
                  </a:r>
                  <a:r>
                    <a:rPr lang="de-DE" sz="1100" dirty="0" err="1">
                      <a:solidFill>
                        <a:srgbClr val="002060"/>
                      </a:solidFill>
                    </a:rPr>
                    <a:t>of</a:t>
                  </a:r>
                  <a:r>
                    <a:rPr lang="de-DE" sz="1100" dirty="0">
                      <a:solidFill>
                        <a:srgbClr val="002060"/>
                      </a:solidFill>
                    </a:rPr>
                    <a:t> MMNI Group,</a:t>
                  </a:r>
                  <a:endParaRPr dirty="0"/>
                </a:p>
                <a:p>
                  <a:pPr algn="ctr">
                    <a:defRPr/>
                  </a:pPr>
                  <a:r>
                    <a:rPr lang="de-DE" sz="1100" dirty="0" err="1">
                      <a:solidFill>
                        <a:srgbClr val="002060"/>
                      </a:solidFill>
                    </a:rPr>
                    <a:t>Dpt</a:t>
                  </a:r>
                  <a:r>
                    <a:rPr lang="de-DE" sz="1100" dirty="0">
                      <a:solidFill>
                        <a:srgbClr val="002060"/>
                      </a:solidFill>
                    </a:rPr>
                    <a:t>. </a:t>
                  </a:r>
                  <a:r>
                    <a:rPr lang="de-DE" sz="1100" dirty="0" err="1">
                      <a:solidFill>
                        <a:srgbClr val="002060"/>
                      </a:solidFill>
                    </a:rPr>
                    <a:t>of</a:t>
                  </a:r>
                  <a:r>
                    <a:rPr lang="de-DE" sz="1100" dirty="0">
                      <a:solidFill>
                        <a:srgbClr val="002060"/>
                      </a:solidFill>
                    </a:rPr>
                    <a:t> </a:t>
                  </a:r>
                  <a:r>
                    <a:rPr lang="de-DE" sz="1100" dirty="0" err="1">
                      <a:solidFill>
                        <a:srgbClr val="002060"/>
                      </a:solidFill>
                    </a:rPr>
                    <a:t>Neurology</a:t>
                  </a:r>
                  <a:r>
                    <a:rPr lang="de-DE" sz="1100" dirty="0">
                      <a:solidFill>
                        <a:srgbClr val="002060"/>
                      </a:solidFill>
                    </a:rPr>
                    <a:t> &amp; Nuclear Medicine</a:t>
                  </a:r>
                  <a:endParaRPr dirty="0"/>
                </a:p>
              </p:txBody>
            </p:sp>
          </p:grpSp>
          <p:pic>
            <p:nvPicPr>
              <p:cNvPr id="23" name="Picture 15" descr="A picture containing logo&#10;&#10;Description automatically generated"/>
              <p:cNvPicPr>
                <a:picLocks noChangeAspect="1"/>
              </p:cNvPicPr>
              <p:nvPr/>
            </p:nvPicPr>
            <p:blipFill>
              <a:blip r:embed="rId10"/>
              <a:stretch/>
            </p:blipFill>
            <p:spPr bwMode="auto">
              <a:xfrm>
                <a:off x="1797264" y="6275927"/>
                <a:ext cx="1219194" cy="406398"/>
              </a:xfrm>
              <a:prstGeom prst="rect">
                <a:avLst/>
              </a:prstGeom>
            </p:spPr>
          </p:pic>
          <p:pic>
            <p:nvPicPr>
              <p:cNvPr id="24" name="Picture 20" descr="Text&#10;&#10;Description automatically generated"/>
              <p:cNvPicPr>
                <a:picLocks noChangeAspect="1"/>
              </p:cNvPicPr>
              <p:nvPr/>
            </p:nvPicPr>
            <p:blipFill>
              <a:blip r:embed="rId11"/>
              <a:stretch/>
            </p:blipFill>
            <p:spPr bwMode="auto">
              <a:xfrm>
                <a:off x="10121755" y="6164211"/>
                <a:ext cx="1062245" cy="514304"/>
              </a:xfrm>
              <a:prstGeom prst="rect">
                <a:avLst/>
              </a:prstGeom>
            </p:spPr>
          </p:pic>
          <p:pic>
            <p:nvPicPr>
              <p:cNvPr id="25" name="Picture 23" descr="Logo, company name&#10;&#10;Description automatically generated"/>
              <p:cNvPicPr>
                <a:picLocks noChangeAspect="1"/>
              </p:cNvPicPr>
              <p:nvPr/>
            </p:nvPicPr>
            <p:blipFill>
              <a:blip r:embed="rId12"/>
              <a:srcRect l="17741" r="47935"/>
              <a:stretch/>
            </p:blipFill>
            <p:spPr bwMode="auto">
              <a:xfrm>
                <a:off x="3017112" y="105022"/>
                <a:ext cx="513531" cy="421151"/>
              </a:xfrm>
              <a:prstGeom prst="rect">
                <a:avLst/>
              </a:prstGeom>
            </p:spPr>
          </p:pic>
          <p:pic>
            <p:nvPicPr>
              <p:cNvPr id="26" name="Bild 118" descr="_UKK_CD_SIGNETS_BBZW_061-43"/>
              <p:cNvPicPr/>
              <p:nvPr/>
            </p:nvPicPr>
            <p:blipFill>
              <a:blip r:embed="rId13"/>
              <a:srcRect l="3642" t="23547" r="71029" b="10346"/>
              <a:stretch/>
            </p:blipFill>
            <p:spPr bwMode="auto">
              <a:xfrm>
                <a:off x="1773138" y="51779"/>
                <a:ext cx="1178414" cy="421151"/>
              </a:xfrm>
              <a:prstGeom prst="rect">
                <a:avLst/>
              </a:prstGeom>
              <a:noFill/>
              <a:ln>
                <a:noFill/>
              </a:ln>
            </p:spPr>
          </p:pic>
          <p:sp>
            <p:nvSpPr>
              <p:cNvPr id="55" name="Rad 54"/>
              <p:cNvSpPr/>
              <p:nvPr/>
            </p:nvSpPr>
            <p:spPr>
              <a:xfrm>
                <a:off x="6314534" y="3477531"/>
                <a:ext cx="2443185" cy="239974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tangle: Rounded Corners 27"/>
              <p:cNvSpPr/>
              <p:nvPr/>
            </p:nvSpPr>
            <p:spPr bwMode="auto">
              <a:xfrm>
                <a:off x="648779" y="2449312"/>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dirty="0" err="1">
                    <a:ln w="22225">
                      <a:solidFill>
                        <a:srgbClr val="00B0F0"/>
                      </a:solidFill>
                      <a:prstDash val="solid"/>
                    </a:ln>
                    <a:solidFill>
                      <a:schemeClr val="bg1"/>
                    </a:solidFill>
                  </a:rPr>
                  <a:t>M</a:t>
                </a:r>
                <a:r>
                  <a:rPr lang="de-DE" sz="2000" b="1" dirty="0" err="1"/>
                  <a:t>ulti</a:t>
                </a:r>
                <a:r>
                  <a:rPr lang="de-DE" sz="2000" b="1" dirty="0" err="1">
                    <a:ln w="22225">
                      <a:solidFill>
                        <a:srgbClr val="00B0F0"/>
                      </a:solidFill>
                      <a:prstDash val="solid"/>
                    </a:ln>
                    <a:solidFill>
                      <a:schemeClr val="bg1"/>
                    </a:solidFill>
                  </a:rPr>
                  <a:t>M</a:t>
                </a:r>
                <a:r>
                  <a:rPr lang="de-DE" sz="2000" b="1" dirty="0" err="1"/>
                  <a:t>odal</a:t>
                </a:r>
                <a:endParaRPr sz="1600" dirty="0"/>
              </a:p>
            </p:txBody>
          </p:sp>
          <p:sp>
            <p:nvSpPr>
              <p:cNvPr id="28" name="Rectangle: Rounded Corners 59"/>
              <p:cNvSpPr/>
              <p:nvPr/>
            </p:nvSpPr>
            <p:spPr bwMode="auto">
              <a:xfrm>
                <a:off x="415158" y="2972597"/>
                <a:ext cx="2421649"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ln w="22225">
                      <a:solidFill>
                        <a:srgbClr val="00B0F0"/>
                      </a:solidFill>
                      <a:prstDash val="solid"/>
                    </a:ln>
                    <a:solidFill>
                      <a:schemeClr val="bg1"/>
                    </a:solidFill>
                  </a:rPr>
                  <a:t>N</a:t>
                </a:r>
                <a:r>
                  <a:rPr lang="de-DE" sz="2000" b="1"/>
                  <a:t>euro</a:t>
                </a:r>
                <a:r>
                  <a:rPr lang="de-DE" sz="2000" b="1">
                    <a:ln w="22225">
                      <a:solidFill>
                        <a:srgbClr val="00B0F0"/>
                      </a:solidFill>
                      <a:prstDash val="solid"/>
                    </a:ln>
                    <a:solidFill>
                      <a:schemeClr val="bg1"/>
                    </a:solidFill>
                  </a:rPr>
                  <a:t>I</a:t>
                </a:r>
                <a:r>
                  <a:rPr lang="de-DE" sz="2000" b="1"/>
                  <a:t>maging</a:t>
                </a:r>
                <a:endParaRPr sz="1600"/>
              </a:p>
            </p:txBody>
          </p:sp>
          <p:sp>
            <p:nvSpPr>
              <p:cNvPr id="29" name="Rectangle: Rounded Corners 60"/>
              <p:cNvSpPr/>
              <p:nvPr/>
            </p:nvSpPr>
            <p:spPr bwMode="auto">
              <a:xfrm>
                <a:off x="648779" y="3495883"/>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t>Group</a:t>
                </a:r>
                <a:r>
                  <a:rPr lang="de-DE" sz="2000" b="1">
                    <a:ln w="22225">
                      <a:solidFill>
                        <a:srgbClr val="00B0F0"/>
                      </a:solidFill>
                      <a:prstDash val="solid"/>
                    </a:ln>
                    <a:solidFill>
                      <a:schemeClr val="bg1"/>
                    </a:solidFill>
                  </a:rPr>
                  <a:t>.de</a:t>
                </a:r>
                <a:endParaRPr sz="1600"/>
              </a:p>
            </p:txBody>
          </p:sp>
          <p:pic>
            <p:nvPicPr>
              <p:cNvPr id="30" name="Bild 2"/>
              <p:cNvPicPr>
                <a:picLocks noChangeAspect="1"/>
              </p:cNvPicPr>
              <p:nvPr/>
            </p:nvPicPr>
            <p:blipFill>
              <a:blip r:embed="rId14"/>
              <a:srcRect r="10501"/>
              <a:stretch/>
            </p:blipFill>
            <p:spPr bwMode="auto">
              <a:xfrm>
                <a:off x="10511369" y="43025"/>
                <a:ext cx="672631" cy="514304"/>
              </a:xfrm>
              <a:prstGeom prst="rect">
                <a:avLst/>
              </a:prstGeom>
            </p:spPr>
          </p:pic>
          <p:grpSp>
            <p:nvGrpSpPr>
              <p:cNvPr id="17" name="Group 14"/>
              <p:cNvGrpSpPr/>
              <p:nvPr/>
            </p:nvGrpSpPr>
            <p:grpSpPr bwMode="auto">
              <a:xfrm>
                <a:off x="5520957" y="2778381"/>
                <a:ext cx="2605449" cy="1231200"/>
                <a:chOff x="5338464" y="2775955"/>
                <a:chExt cx="2605449" cy="1231200"/>
              </a:xfrm>
            </p:grpSpPr>
            <p:pic>
              <p:nvPicPr>
                <p:cNvPr id="41" name="Picture 25" descr="A person posing for the camera&#10;&#10;Description automatically generated"/>
                <p:cNvPicPr>
                  <a:picLocks noChangeAspect="1"/>
                </p:cNvPicPr>
                <p:nvPr/>
              </p:nvPicPr>
              <p:blipFill>
                <a:blip r:embed="rId15"/>
                <a:srcRect t="2750" r="-1" b="17248"/>
                <a:stretch/>
              </p:blipFill>
              <p:spPr bwMode="auto">
                <a:xfrm>
                  <a:off x="6712713" y="2775955"/>
                  <a:ext cx="1231200"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chemeClr val="tx1"/>
                  </a:solidFill>
                </a:ln>
              </p:spPr>
            </p:pic>
            <p:sp>
              <p:nvSpPr>
                <p:cNvPr id="42" name="TextBox 24"/>
                <p:cNvSpPr txBox="1"/>
                <p:nvPr/>
              </p:nvSpPr>
              <p:spPr bwMode="auto">
                <a:xfrm>
                  <a:off x="5338464" y="3161706"/>
                  <a:ext cx="1517302"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Elena Doering</a:t>
                  </a:r>
                  <a:endParaRPr sz="1600"/>
                </a:p>
                <a:p>
                  <a:pPr algn="ctr">
                    <a:defRPr/>
                  </a:pPr>
                  <a:r>
                    <a:rPr lang="de-DE" sz="1000">
                      <a:solidFill>
                        <a:schemeClr val="bg1"/>
                      </a:solidFill>
                    </a:rPr>
                    <a:t>(PhD student)</a:t>
                  </a:r>
                  <a:endParaRPr sz="1000">
                    <a:solidFill>
                      <a:schemeClr val="bg1"/>
                    </a:solidFill>
                  </a:endParaRPr>
                </a:p>
              </p:txBody>
            </p:sp>
          </p:grpSp>
          <p:grpSp>
            <p:nvGrpSpPr>
              <p:cNvPr id="20" name="Group 31"/>
              <p:cNvGrpSpPr/>
              <p:nvPr/>
            </p:nvGrpSpPr>
            <p:grpSpPr bwMode="auto">
              <a:xfrm>
                <a:off x="8148477" y="3491501"/>
                <a:ext cx="2958479" cy="1231200"/>
                <a:chOff x="7965984" y="3492847"/>
                <a:chExt cx="2958479" cy="1231200"/>
              </a:xfrm>
            </p:grpSpPr>
            <p:pic>
              <p:nvPicPr>
                <p:cNvPr id="35" name="Picture 42"/>
                <p:cNvPicPr/>
                <p:nvPr/>
              </p:nvPicPr>
              <p:blipFill>
                <a:blip r:embed="rId16"/>
                <a:srcRect b="37516"/>
                <a:stretch/>
              </p:blipFill>
              <p:spPr bwMode="auto">
                <a:xfrm>
                  <a:off x="7965984" y="3492847"/>
                  <a:ext cx="1231199" cy="1231200"/>
                </a:xfrm>
                <a:prstGeom prst="ellipse">
                  <a:avLst/>
                </a:prstGeom>
                <a:ln w="3175" cap="rnd">
                  <a:solidFill>
                    <a:schemeClr val="tx1"/>
                  </a:solidFill>
                </a:ln>
                <a:effectLst/>
              </p:spPr>
            </p:pic>
            <p:sp>
              <p:nvSpPr>
                <p:cNvPr id="36" name="TextBox 36"/>
                <p:cNvSpPr txBox="1"/>
                <p:nvPr/>
              </p:nvSpPr>
              <p:spPr bwMode="auto">
                <a:xfrm>
                  <a:off x="9063295" y="3845473"/>
                  <a:ext cx="1861168"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Verena Dzialas</a:t>
                  </a:r>
                  <a:endParaRPr sz="1600"/>
                </a:p>
                <a:p>
                  <a:pPr algn="ctr">
                    <a:defRPr/>
                  </a:pPr>
                  <a:r>
                    <a:rPr lang="de-DE" sz="1000">
                      <a:solidFill>
                        <a:schemeClr val="bg1"/>
                      </a:solidFill>
                    </a:rPr>
                    <a:t>(PhD student)</a:t>
                  </a:r>
                  <a:endParaRPr sz="1000">
                    <a:solidFill>
                      <a:schemeClr val="bg1"/>
                    </a:solidFill>
                  </a:endParaRPr>
                </a:p>
              </p:txBody>
            </p:sp>
          </p:grpSp>
          <p:grpSp>
            <p:nvGrpSpPr>
              <p:cNvPr id="19" name="Group 32"/>
              <p:cNvGrpSpPr/>
              <p:nvPr/>
            </p:nvGrpSpPr>
            <p:grpSpPr bwMode="auto">
              <a:xfrm>
                <a:off x="8136492" y="4795275"/>
                <a:ext cx="2969507" cy="1231200"/>
                <a:chOff x="7953999" y="4798637"/>
                <a:chExt cx="2969507" cy="1231200"/>
              </a:xfrm>
            </p:grpSpPr>
            <p:pic>
              <p:nvPicPr>
                <p:cNvPr id="37" name="Picture 4"/>
                <p:cNvPicPr/>
                <p:nvPr/>
              </p:nvPicPr>
              <p:blipFill>
                <a:blip r:embed="rId17"/>
                <a:srcRect l="17132" t="12877" b="20236"/>
                <a:stretch/>
              </p:blipFill>
              <p:spPr bwMode="auto">
                <a:xfrm>
                  <a:off x="7953999" y="4798637"/>
                  <a:ext cx="1231235" cy="1231200"/>
                </a:xfrm>
                <a:prstGeom prst="ellipse">
                  <a:avLst/>
                </a:prstGeom>
                <a:ln w="3175" cap="rnd">
                  <a:solidFill>
                    <a:schemeClr val="tx1"/>
                  </a:solidFill>
                </a:ln>
                <a:effectLst/>
              </p:spPr>
            </p:pic>
            <p:sp>
              <p:nvSpPr>
                <p:cNvPr id="38" name="TextBox 41"/>
                <p:cNvSpPr txBox="1"/>
                <p:nvPr/>
              </p:nvSpPr>
              <p:spPr bwMode="auto">
                <a:xfrm>
                  <a:off x="9063707" y="5200868"/>
                  <a:ext cx="185979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Magdalena Banwinkler</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pic>
            <p:nvPicPr>
              <p:cNvPr id="56" name="Picture 25">
                <a:extLst>
                  <a:ext uri="{FF2B5EF4-FFF2-40B4-BE49-F238E27FC236}">
                    <a16:creationId xmlns:a16="http://schemas.microsoft.com/office/drawing/2014/main" id="{5FC9C6D1-E916-468F-BEDF-6A6DF344E12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18" t="8948" r="1018" b="22216"/>
              <a:stretch/>
            </p:blipFill>
            <p:spPr bwMode="auto">
              <a:xfrm>
                <a:off x="6912288" y="5380422"/>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0" name="TextBox 33"/>
              <p:cNvSpPr txBox="1"/>
              <p:nvPr/>
            </p:nvSpPr>
            <p:spPr bwMode="auto">
              <a:xfrm>
                <a:off x="5518428" y="5791281"/>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Adrian </a:t>
                </a:r>
                <a:r>
                  <a:rPr lang="de-DE" sz="1000" b="1" dirty="0" err="1">
                    <a:solidFill>
                      <a:schemeClr val="bg1"/>
                    </a:solidFill>
                  </a:rPr>
                  <a:t>Asendorf</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sp>
            <p:nvSpPr>
              <p:cNvPr id="44" name="TextBox 28"/>
              <p:cNvSpPr txBox="1"/>
              <p:nvPr/>
            </p:nvSpPr>
            <p:spPr bwMode="auto">
              <a:xfrm>
                <a:off x="5533710" y="4584948"/>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Julia Pfeil</a:t>
                </a:r>
                <a:endParaRPr sz="1600" dirty="0"/>
              </a:p>
              <a:p>
                <a:pPr algn="ctr">
                  <a:defRPr/>
                </a:pPr>
                <a:r>
                  <a:rPr lang="de-DE" sz="1000" dirty="0">
                    <a:solidFill>
                      <a:schemeClr val="bg1"/>
                    </a:solidFill>
                  </a:rPr>
                  <a:t> (</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sp>
          <p:nvSpPr>
            <p:cNvPr id="65" name="Ellipse 64"/>
            <p:cNvSpPr/>
            <p:nvPr/>
          </p:nvSpPr>
          <p:spPr>
            <a:xfrm>
              <a:off x="5073484" y="4182291"/>
              <a:ext cx="933891" cy="94049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p:cNvSpPr txBox="1"/>
          <p:nvPr/>
        </p:nvSpPr>
        <p:spPr>
          <a:xfrm>
            <a:off x="375920" y="203200"/>
            <a:ext cx="6309360" cy="584775"/>
          </a:xfrm>
          <a:prstGeom prst="rect">
            <a:avLst/>
          </a:prstGeom>
          <a:noFill/>
        </p:spPr>
        <p:txBody>
          <a:bodyPr wrap="square" rtlCol="0">
            <a:spAutoFit/>
          </a:bodyPr>
          <a:lstStyle/>
          <a:p>
            <a:r>
              <a:rPr lang="en-US" sz="3200" b="1" dirty="0" smtClean="0">
                <a:solidFill>
                  <a:schemeClr val="tx2"/>
                </a:solidFill>
                <a:latin typeface="Raleway" panose="020B0604020202020204"/>
              </a:rPr>
              <a:t>Thank you for your attention!</a:t>
            </a:r>
            <a:endParaRPr lang="en-US" sz="3200" b="1" dirty="0">
              <a:solidFill>
                <a:schemeClr val="tx2"/>
              </a:solidFill>
              <a:latin typeface="Raleway" panose="020B0604020202020204"/>
            </a:endParaRPr>
          </a:p>
        </p:txBody>
      </p:sp>
      <p:pic>
        <p:nvPicPr>
          <p:cNvPr id="5" name="Grafik 4"/>
          <p:cNvPicPr>
            <a:picLocks noChangeAspect="1"/>
          </p:cNvPicPr>
          <p:nvPr/>
        </p:nvPicPr>
        <p:blipFill rotWithShape="1">
          <a:blip r:embed="rId19" cstate="print">
            <a:extLst>
              <a:ext uri="{28A0092B-C50C-407E-A947-70E740481C1C}">
                <a14:useLocalDpi xmlns:a14="http://schemas.microsoft.com/office/drawing/2010/main" val="0"/>
              </a:ext>
            </a:extLst>
          </a:blip>
          <a:srcRect l="664" t="3739" r="534" b="17074"/>
          <a:stretch/>
        </p:blipFill>
        <p:spPr>
          <a:xfrm>
            <a:off x="9858381" y="4459224"/>
            <a:ext cx="946696" cy="1010881"/>
          </a:xfrm>
          <a:prstGeom prst="ellipse">
            <a:avLst/>
          </a:prstGeom>
          <a:ln>
            <a:solidFill>
              <a:schemeClr val="tx1"/>
            </a:solidFill>
          </a:ln>
        </p:spPr>
      </p:pic>
      <p:pic>
        <p:nvPicPr>
          <p:cNvPr id="6" name="Grafik 5"/>
          <p:cNvPicPr>
            <a:picLocks noChangeAspect="1"/>
          </p:cNvPicPr>
          <p:nvPr/>
        </p:nvPicPr>
        <p:blipFill rotWithShape="1">
          <a:blip r:embed="rId20">
            <a:extLst>
              <a:ext uri="{28A0092B-C50C-407E-A947-70E740481C1C}">
                <a14:useLocalDpi xmlns:a14="http://schemas.microsoft.com/office/drawing/2010/main" val="0"/>
              </a:ext>
            </a:extLst>
          </a:blip>
          <a:srcRect l="18370" t="15940" r="44357" b="26416"/>
          <a:stretch/>
        </p:blipFill>
        <p:spPr>
          <a:xfrm>
            <a:off x="8713241" y="2082884"/>
            <a:ext cx="1306178" cy="1346712"/>
          </a:xfrm>
          <a:prstGeom prst="ellipse">
            <a:avLst/>
          </a:prstGeom>
          <a:ln>
            <a:solidFill>
              <a:schemeClr val="tx1"/>
            </a:solidFill>
          </a:ln>
        </p:spPr>
      </p:pic>
      <p:sp>
        <p:nvSpPr>
          <p:cNvPr id="53" name="TextBox 57"/>
          <p:cNvSpPr txBox="1"/>
          <p:nvPr/>
        </p:nvSpPr>
        <p:spPr bwMode="auto">
          <a:xfrm>
            <a:off x="8450427"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a:t>
            </a:r>
            <a:r>
              <a:rPr lang="de-DE" sz="1400" b="1" dirty="0" smtClean="0">
                <a:solidFill>
                  <a:srgbClr val="002060"/>
                </a:solidFill>
              </a:rPr>
              <a:t>Dr. Simon Eickhoff</a:t>
            </a:r>
            <a:endParaRPr dirty="0"/>
          </a:p>
          <a:p>
            <a:pPr algn="ctr">
              <a:defRPr/>
            </a:pPr>
            <a:r>
              <a:rPr lang="en-US" sz="1100" dirty="0">
                <a:solidFill>
                  <a:srgbClr val="002060"/>
                </a:solidFill>
              </a:rPr>
              <a:t>Director of the Institute Brain and </a:t>
            </a:r>
            <a:r>
              <a:rPr lang="en-US" sz="1100" dirty="0" err="1">
                <a:solidFill>
                  <a:srgbClr val="002060"/>
                </a:solidFill>
              </a:rPr>
              <a:t>Behaviour</a:t>
            </a:r>
            <a:r>
              <a:rPr lang="en-US" sz="1100" dirty="0">
                <a:solidFill>
                  <a:srgbClr val="002060"/>
                </a:solidFill>
              </a:rPr>
              <a:t> (INM-7)</a:t>
            </a:r>
            <a:endParaRPr dirty="0"/>
          </a:p>
        </p:txBody>
      </p:sp>
      <p:sp>
        <p:nvSpPr>
          <p:cNvPr id="57" name="TextBox 11"/>
          <p:cNvSpPr txBox="1"/>
          <p:nvPr/>
        </p:nvSpPr>
        <p:spPr bwMode="auto">
          <a:xfrm>
            <a:off x="9519440" y="5294141"/>
            <a:ext cx="1622495" cy="442674"/>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a:t>
            </a:r>
            <a:r>
              <a:rPr lang="de-DE" sz="1000" b="1" dirty="0" smtClean="0">
                <a:solidFill>
                  <a:schemeClr val="bg1"/>
                </a:solidFill>
              </a:rPr>
              <a:t>Georgios Antonopoulos</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pic>
        <p:nvPicPr>
          <p:cNvPr id="4" name="Grafik 3"/>
          <p:cNvPicPr>
            <a:picLocks noChangeAspect="1"/>
          </p:cNvPicPr>
          <p:nvPr/>
        </p:nvPicPr>
        <p:blipFill rotWithShape="1">
          <a:blip r:embed="rId21" cstate="print">
            <a:extLst>
              <a:ext uri="{28A0092B-C50C-407E-A947-70E740481C1C}">
                <a14:useLocalDpi xmlns:a14="http://schemas.microsoft.com/office/drawing/2010/main" val="0"/>
              </a:ext>
            </a:extLst>
          </a:blip>
          <a:srcRect l="18531" t="16285" r="15545" b="33278"/>
          <a:stretch/>
        </p:blipFill>
        <p:spPr>
          <a:xfrm>
            <a:off x="10654841" y="2105414"/>
            <a:ext cx="1319300" cy="1344856"/>
          </a:xfrm>
          <a:prstGeom prst="ellipse">
            <a:avLst/>
          </a:prstGeom>
          <a:ln>
            <a:solidFill>
              <a:schemeClr val="tx1"/>
            </a:solidFill>
          </a:ln>
        </p:spPr>
      </p:pic>
      <p:sp>
        <p:nvSpPr>
          <p:cNvPr id="58" name="TextBox 57"/>
          <p:cNvSpPr txBox="1"/>
          <p:nvPr/>
        </p:nvSpPr>
        <p:spPr bwMode="auto">
          <a:xfrm>
            <a:off x="10246549"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smtClean="0">
                <a:solidFill>
                  <a:srgbClr val="002060"/>
                </a:solidFill>
              </a:rPr>
              <a:t>Dr. Kaustubh Patil</a:t>
            </a:r>
            <a:endParaRPr dirty="0"/>
          </a:p>
          <a:p>
            <a:pPr algn="ctr">
              <a:defRPr/>
            </a:pPr>
            <a:r>
              <a:rPr lang="en-US" sz="1100" dirty="0">
                <a:solidFill>
                  <a:srgbClr val="002060"/>
                </a:solidFill>
              </a:rPr>
              <a:t>Leader of the research group “Applied Machine Learning”</a:t>
            </a:r>
          </a:p>
        </p:txBody>
      </p:sp>
      <p:pic>
        <p:nvPicPr>
          <p:cNvPr id="18" name="Grafik 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19440" y="1270540"/>
            <a:ext cx="1508824" cy="668776"/>
          </a:xfrm>
          <a:prstGeom prst="rect">
            <a:avLst/>
          </a:prstGeom>
        </p:spPr>
      </p:pic>
      <p:sp>
        <p:nvSpPr>
          <p:cNvPr id="67" name="Abgerundetes Rechteck 66"/>
          <p:cNvSpPr/>
          <p:nvPr/>
        </p:nvSpPr>
        <p:spPr>
          <a:xfrm>
            <a:off x="4977836" y="4608135"/>
            <a:ext cx="180788" cy="38134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8749107" y="6489641"/>
            <a:ext cx="3535694" cy="307777"/>
          </a:xfrm>
          <a:prstGeom prst="rect">
            <a:avLst/>
          </a:prstGeom>
          <a:noFill/>
        </p:spPr>
        <p:txBody>
          <a:bodyPr wrap="square" rtlCol="0">
            <a:spAutoFit/>
          </a:bodyPr>
          <a:lstStyle/>
          <a:p>
            <a:r>
              <a:rPr lang="en-US" sz="1400" b="1" dirty="0" smtClean="0">
                <a:latin typeface="Raleway" panose="020B0604020202020204"/>
              </a:rPr>
              <a:t>Contact info: elena.doering@uk-koeln.de</a:t>
            </a:r>
            <a:endParaRPr lang="en-US" sz="1400" b="1" dirty="0">
              <a:latin typeface="Raleway" panose="020B0604020202020204"/>
            </a:endParaRPr>
          </a:p>
        </p:txBody>
      </p:sp>
    </p:spTree>
    <p:extLst>
      <p:ext uri="{BB962C8B-B14F-4D97-AF65-F5344CB8AC3E}">
        <p14:creationId xmlns:p14="http://schemas.microsoft.com/office/powerpoint/2010/main" val="1310430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References</a:t>
            </a:r>
            <a:endParaRPr lang="en-US" dirty="0"/>
          </a:p>
        </p:txBody>
      </p:sp>
      <p:sp>
        <p:nvSpPr>
          <p:cNvPr id="3" name="Inhaltsplatzhalter 2"/>
          <p:cNvSpPr>
            <a:spLocks noGrp="1"/>
          </p:cNvSpPr>
          <p:nvPr>
            <p:ph sz="quarter" idx="13"/>
          </p:nvPr>
        </p:nvSpPr>
        <p:spPr/>
        <p:txBody>
          <a:bodyPr/>
          <a:lstStyle/>
          <a:p>
            <a:r>
              <a:rPr lang="en-US" dirty="0" err="1" smtClean="0"/>
              <a:t>Beheshti</a:t>
            </a:r>
            <a:r>
              <a:rPr lang="en-US" dirty="0" smtClean="0"/>
              <a:t> I</a:t>
            </a:r>
            <a:r>
              <a:rPr lang="en-US" i="1" dirty="0" smtClean="0"/>
              <a:t>. et al.</a:t>
            </a:r>
            <a:r>
              <a:rPr lang="en-US" dirty="0" smtClean="0"/>
              <a:t> T1-weighted </a:t>
            </a:r>
            <a:r>
              <a:rPr lang="en-US" dirty="0"/>
              <a:t>MRI-driven brain age estimation in Alzheimer’s disease and Parkinson's </a:t>
            </a:r>
            <a:r>
              <a:rPr lang="en-US" dirty="0" smtClean="0"/>
              <a:t>disease.</a:t>
            </a:r>
            <a:r>
              <a:rPr lang="en-US" dirty="0"/>
              <a:t> </a:t>
            </a:r>
            <a:r>
              <a:rPr lang="en-US" i="1" dirty="0"/>
              <a:t>Aging </a:t>
            </a:r>
            <a:r>
              <a:rPr lang="en-US" i="1" dirty="0" smtClean="0"/>
              <a:t>Dis</a:t>
            </a:r>
            <a:r>
              <a:rPr lang="en-US" dirty="0" smtClean="0"/>
              <a:t>.</a:t>
            </a:r>
            <a:r>
              <a:rPr lang="en-US" dirty="0"/>
              <a:t> </a:t>
            </a:r>
            <a:r>
              <a:rPr lang="en-US" b="1" dirty="0" smtClean="0"/>
              <a:t>11(3)</a:t>
            </a:r>
            <a:r>
              <a:rPr lang="en-US" dirty="0" smtClean="0"/>
              <a:t>:618–628, (2020).</a:t>
            </a:r>
          </a:p>
          <a:p>
            <a:r>
              <a:rPr lang="en-US" dirty="0" smtClean="0"/>
              <a:t>Cole</a:t>
            </a:r>
            <a:r>
              <a:rPr lang="en-US" dirty="0"/>
              <a:t>, J. H. </a:t>
            </a:r>
            <a:r>
              <a:rPr lang="en-US" i="1" dirty="0"/>
              <a:t>et al.</a:t>
            </a:r>
            <a:r>
              <a:rPr lang="en-US" dirty="0"/>
              <a:t> Increased brain-predicted aging in treated HIV disease. </a:t>
            </a:r>
            <a:r>
              <a:rPr lang="en-US" i="1" dirty="0"/>
              <a:t>Neurology</a:t>
            </a:r>
            <a:r>
              <a:rPr lang="en-US" dirty="0"/>
              <a:t> </a:t>
            </a:r>
            <a:r>
              <a:rPr lang="en-US" b="1" dirty="0"/>
              <a:t>88</a:t>
            </a:r>
            <a:r>
              <a:rPr lang="en-US" dirty="0"/>
              <a:t>, (2017).</a:t>
            </a:r>
            <a:endParaRPr lang="de-DE" dirty="0" smtClean="0"/>
          </a:p>
          <a:p>
            <a:r>
              <a:rPr lang="de-DE" dirty="0" smtClean="0"/>
              <a:t>Cole</a:t>
            </a:r>
            <a:r>
              <a:rPr lang="de-DE" dirty="0"/>
              <a:t>, J. H. Multimodality neuroimaging brain-age in UK biobank: relationship to biomedical, lifestyle, and cognitive factors. </a:t>
            </a:r>
            <a:r>
              <a:rPr lang="de-DE" i="1" dirty="0"/>
              <a:t>Neurobiol. Aging</a:t>
            </a:r>
            <a:r>
              <a:rPr lang="de-DE" dirty="0"/>
              <a:t> </a:t>
            </a:r>
            <a:r>
              <a:rPr lang="de-DE" b="1" dirty="0"/>
              <a:t>92</a:t>
            </a:r>
            <a:r>
              <a:rPr lang="de-DE" dirty="0"/>
              <a:t>, (2020</a:t>
            </a:r>
            <a:r>
              <a:rPr lang="de-DE" dirty="0" smtClean="0"/>
              <a:t>).</a:t>
            </a:r>
          </a:p>
          <a:p>
            <a:r>
              <a:rPr lang="de-DE" dirty="0"/>
              <a:t>Eickhoff, C. R. </a:t>
            </a:r>
            <a:r>
              <a:rPr lang="de-DE" i="1" dirty="0"/>
              <a:t>et al.</a:t>
            </a:r>
            <a:r>
              <a:rPr lang="de-DE" dirty="0"/>
              <a:t> Advanced brain ageing in Parkinson’s disease is related to disease duration and individual impairment. </a:t>
            </a:r>
            <a:r>
              <a:rPr lang="de-DE" i="1" dirty="0"/>
              <a:t>Brain Commun.</a:t>
            </a:r>
            <a:r>
              <a:rPr lang="de-DE" dirty="0"/>
              <a:t> </a:t>
            </a:r>
            <a:r>
              <a:rPr lang="de-DE" b="1" dirty="0"/>
              <a:t>3</a:t>
            </a:r>
            <a:r>
              <a:rPr lang="de-DE" dirty="0"/>
              <a:t>, (2021</a:t>
            </a:r>
            <a:r>
              <a:rPr lang="de-DE" dirty="0" smtClean="0"/>
              <a:t>).</a:t>
            </a:r>
          </a:p>
          <a:p>
            <a:r>
              <a:rPr lang="de-DE" dirty="0"/>
              <a:t>Rokicki, J. </a:t>
            </a:r>
            <a:r>
              <a:rPr lang="de-DE" i="1" dirty="0"/>
              <a:t>et al.</a:t>
            </a:r>
            <a:r>
              <a:rPr lang="de-DE" dirty="0"/>
              <a:t> Multimodal imaging improves brain age prediction and reveals distinct abnormalities in patients with psychiatric and neurological disorders. </a:t>
            </a:r>
            <a:r>
              <a:rPr lang="de-DE" i="1" dirty="0"/>
              <a:t>Hum. Brain Mapp.</a:t>
            </a:r>
            <a:r>
              <a:rPr lang="de-DE" dirty="0"/>
              <a:t> </a:t>
            </a:r>
            <a:r>
              <a:rPr lang="de-DE" b="1" dirty="0"/>
              <a:t>42</a:t>
            </a:r>
            <a:r>
              <a:rPr lang="de-DE" dirty="0"/>
              <a:t>, (2021).</a:t>
            </a:r>
            <a:endParaRPr lang="en-US" dirty="0"/>
          </a:p>
          <a:p>
            <a:endParaRPr lang="en-US" dirty="0"/>
          </a:p>
        </p:txBody>
      </p:sp>
    </p:spTree>
    <p:extLst>
      <p:ext uri="{BB962C8B-B14F-4D97-AF65-F5344CB8AC3E}">
        <p14:creationId xmlns:p14="http://schemas.microsoft.com/office/powerpoint/2010/main" val="556654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828800" y="1257398"/>
            <a:ext cx="8291945" cy="1754326"/>
          </a:xfrm>
          <a:prstGeom prst="rect">
            <a:avLst/>
          </a:prstGeom>
          <a:noFill/>
        </p:spPr>
        <p:txBody>
          <a:bodyPr wrap="square" rtlCol="0">
            <a:spAutoFit/>
          </a:bodyPr>
          <a:lstStyle/>
          <a:p>
            <a:pPr algn="ctr"/>
            <a:r>
              <a:rPr lang="en-US" sz="5400" b="1" dirty="0" smtClean="0">
                <a:solidFill>
                  <a:schemeClr val="bg1"/>
                </a:solidFill>
                <a:latin typeface="Raleway" panose="020B0604020202020204"/>
              </a:rPr>
              <a:t>BPAD and Cognitive Performance</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19" name="Rechteck 18"/>
          <p:cNvSpPr/>
          <p:nvPr/>
        </p:nvSpPr>
        <p:spPr>
          <a:xfrm>
            <a:off x="4304371" y="4170556"/>
            <a:ext cx="2620536" cy="2236950"/>
          </a:xfrm>
          <a:prstGeom prst="rect">
            <a:avLst/>
          </a:prstGeom>
          <a:gradFill flip="none" rotWithShape="1">
            <a:gsLst>
              <a:gs pos="0">
                <a:srgbClr val="92D050"/>
              </a:gs>
              <a:gs pos="100000">
                <a:srgbClr val="E6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p:txBody>
          <a:bodyPr/>
          <a:lstStyle/>
          <a:p>
            <a:r>
              <a:rPr lang="en-US" dirty="0" smtClean="0"/>
              <a:t> </a:t>
            </a:r>
            <a:endParaRPr lang="en-US" dirty="0"/>
          </a:p>
        </p:txBody>
      </p:sp>
      <p:cxnSp>
        <p:nvCxnSpPr>
          <p:cNvPr id="6" name="Gerade Verbindung mit Pfeil 5"/>
          <p:cNvCxnSpPr/>
          <p:nvPr/>
        </p:nvCxnSpPr>
        <p:spPr>
          <a:xfrm flipV="1">
            <a:off x="4304371" y="4170556"/>
            <a:ext cx="0" cy="22369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Gerade Verbindung mit Pfeil 6"/>
          <p:cNvCxnSpPr/>
          <p:nvPr/>
        </p:nvCxnSpPr>
        <p:spPr>
          <a:xfrm>
            <a:off x="4304371" y="6407506"/>
            <a:ext cx="26205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feld 17"/>
          <p:cNvSpPr txBox="1"/>
          <p:nvPr/>
        </p:nvSpPr>
        <p:spPr>
          <a:xfrm>
            <a:off x="4304370" y="6396335"/>
            <a:ext cx="2419815" cy="461665"/>
          </a:xfrm>
          <a:prstGeom prst="rect">
            <a:avLst/>
          </a:prstGeom>
          <a:noFill/>
        </p:spPr>
        <p:txBody>
          <a:bodyPr wrap="square" rtlCol="0">
            <a:spAutoFit/>
          </a:bodyPr>
          <a:lstStyle/>
          <a:p>
            <a:pPr algn="ctr"/>
            <a:r>
              <a:rPr lang="en-US" sz="2400" b="1" dirty="0" smtClean="0"/>
              <a:t>BPAD</a:t>
            </a:r>
            <a:endParaRPr lang="en-US" sz="2400" b="1" dirty="0"/>
          </a:p>
        </p:txBody>
      </p:sp>
      <p:sp>
        <p:nvSpPr>
          <p:cNvPr id="20" name="Textfeld 19"/>
          <p:cNvSpPr txBox="1"/>
          <p:nvPr/>
        </p:nvSpPr>
        <p:spPr>
          <a:xfrm>
            <a:off x="4304370" y="5151863"/>
            <a:ext cx="959006" cy="369332"/>
          </a:xfrm>
          <a:prstGeom prst="rect">
            <a:avLst/>
          </a:prstGeom>
          <a:noFill/>
        </p:spPr>
        <p:txBody>
          <a:bodyPr wrap="square" rtlCol="0">
            <a:spAutoFit/>
          </a:bodyPr>
          <a:lstStyle/>
          <a:p>
            <a:r>
              <a:rPr lang="en-US" b="1" dirty="0" smtClean="0">
                <a:solidFill>
                  <a:schemeClr val="bg1"/>
                </a:solidFill>
              </a:rPr>
              <a:t>“good”</a:t>
            </a:r>
            <a:endParaRPr lang="en-US" b="1" dirty="0">
              <a:solidFill>
                <a:schemeClr val="bg1"/>
              </a:solidFill>
            </a:endParaRPr>
          </a:p>
        </p:txBody>
      </p:sp>
      <p:sp>
        <p:nvSpPr>
          <p:cNvPr id="21" name="Textfeld 20"/>
          <p:cNvSpPr txBox="1"/>
          <p:nvPr/>
        </p:nvSpPr>
        <p:spPr>
          <a:xfrm>
            <a:off x="5969006" y="5151863"/>
            <a:ext cx="959006" cy="369332"/>
          </a:xfrm>
          <a:prstGeom prst="rect">
            <a:avLst/>
          </a:prstGeom>
          <a:noFill/>
        </p:spPr>
        <p:txBody>
          <a:bodyPr wrap="square" rtlCol="0">
            <a:spAutoFit/>
          </a:bodyPr>
          <a:lstStyle/>
          <a:p>
            <a:pPr algn="r"/>
            <a:r>
              <a:rPr lang="en-US" b="1" dirty="0" smtClean="0">
                <a:solidFill>
                  <a:schemeClr val="bg1"/>
                </a:solidFill>
              </a:rPr>
              <a:t>“bad”</a:t>
            </a:r>
            <a:endParaRPr lang="en-US" b="1" dirty="0">
              <a:solidFill>
                <a:schemeClr val="bg1"/>
              </a:solidFill>
            </a:endParaRPr>
          </a:p>
        </p:txBody>
      </p:sp>
      <p:sp>
        <p:nvSpPr>
          <p:cNvPr id="3" name="Textfeld 2"/>
          <p:cNvSpPr txBox="1"/>
          <p:nvPr/>
        </p:nvSpPr>
        <p:spPr>
          <a:xfrm>
            <a:off x="5413664" y="6089073"/>
            <a:ext cx="280554" cy="369332"/>
          </a:xfrm>
          <a:prstGeom prst="rect">
            <a:avLst/>
          </a:prstGeom>
          <a:noFill/>
        </p:spPr>
        <p:txBody>
          <a:bodyPr wrap="square" rtlCol="0">
            <a:spAutoFit/>
          </a:bodyPr>
          <a:lstStyle/>
          <a:p>
            <a:r>
              <a:rPr lang="en-US" b="1" dirty="0" smtClean="0"/>
              <a:t>0</a:t>
            </a:r>
            <a:endParaRPr lang="en-US" b="1" dirty="0"/>
          </a:p>
        </p:txBody>
      </p:sp>
      <p:cxnSp>
        <p:nvCxnSpPr>
          <p:cNvPr id="9" name="Gerader Verbinder 8"/>
          <p:cNvCxnSpPr/>
          <p:nvPr/>
        </p:nvCxnSpPr>
        <p:spPr>
          <a:xfrm>
            <a:off x="5560291" y="6354495"/>
            <a:ext cx="5195" cy="10865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038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t="25691" b="37235"/>
          <a:stretch/>
        </p:blipFill>
        <p:spPr>
          <a:xfrm>
            <a:off x="4772413" y="1940313"/>
            <a:ext cx="6987787" cy="4114247"/>
          </a:xfrm>
          <a:prstGeom prst="rect">
            <a:avLst/>
          </a:prstGeom>
        </p:spPr>
      </p:pic>
      <p:sp>
        <p:nvSpPr>
          <p:cNvPr id="4" name="Titel 3"/>
          <p:cNvSpPr>
            <a:spLocks noGrp="1"/>
          </p:cNvSpPr>
          <p:nvPr>
            <p:ph type="title"/>
          </p:nvPr>
        </p:nvSpPr>
        <p:spPr>
          <a:xfrm>
            <a:off x="624418" y="357718"/>
            <a:ext cx="10943167" cy="1054100"/>
          </a:xfrm>
          <a:ln w="19050"/>
        </p:spPr>
        <p:txBody>
          <a:bodyPr/>
          <a:lstStyle/>
          <a:p>
            <a:r>
              <a:rPr lang="en-US" dirty="0" smtClean="0"/>
              <a:t>Cognitive performance declines with increasing BPAD</a:t>
            </a:r>
            <a:endParaRPr lang="en-US" dirty="0"/>
          </a:p>
        </p:txBody>
      </p:sp>
      <p:pic>
        <p:nvPicPr>
          <p:cNvPr id="14" name="Grafik 13"/>
          <p:cNvPicPr>
            <a:picLocks noChangeAspect="1"/>
          </p:cNvPicPr>
          <p:nvPr/>
        </p:nvPicPr>
        <p:blipFill rotWithShape="1">
          <a:blip r:embed="rId4" cstate="print">
            <a:extLst>
              <a:ext uri="{28A0092B-C50C-407E-A947-70E740481C1C}">
                <a14:useLocalDpi xmlns:a14="http://schemas.microsoft.com/office/drawing/2010/main" val="0"/>
              </a:ext>
            </a:extLst>
          </a:blip>
          <a:srcRect l="27958" t="66342" r="31283" b="29593"/>
          <a:stretch/>
        </p:blipFill>
        <p:spPr>
          <a:xfrm>
            <a:off x="8166853" y="6322742"/>
            <a:ext cx="4025147" cy="535258"/>
          </a:xfrm>
          <a:prstGeom prst="rect">
            <a:avLst/>
          </a:prstGeom>
        </p:spPr>
      </p:pic>
      <p:sp>
        <p:nvSpPr>
          <p:cNvPr id="17" name="Textfeld 16"/>
          <p:cNvSpPr txBox="1"/>
          <p:nvPr/>
        </p:nvSpPr>
        <p:spPr>
          <a:xfrm>
            <a:off x="5159343" y="1683834"/>
            <a:ext cx="6545766" cy="369332"/>
          </a:xfrm>
          <a:prstGeom prst="rect">
            <a:avLst/>
          </a:prstGeom>
          <a:noFill/>
        </p:spPr>
        <p:txBody>
          <a:bodyPr wrap="square" rtlCol="0">
            <a:spAutoFit/>
          </a:bodyPr>
          <a:lstStyle/>
          <a:p>
            <a:pPr algn="ctr"/>
            <a:r>
              <a:rPr lang="en-US" b="1" dirty="0" smtClean="0">
                <a:latin typeface="Raleway" panose="020B0604020202020204"/>
              </a:rPr>
              <a:t>Executive Function</a:t>
            </a:r>
            <a:endParaRPr lang="en-US" b="1" dirty="0">
              <a:latin typeface="Raleway" panose="020B0604020202020204"/>
            </a:endParaRPr>
          </a:p>
        </p:txBody>
      </p:sp>
      <p:sp>
        <p:nvSpPr>
          <p:cNvPr id="20" name="Rechteck 19"/>
          <p:cNvSpPr/>
          <p:nvPr/>
        </p:nvSpPr>
        <p:spPr>
          <a:xfrm>
            <a:off x="657922" y="5558039"/>
            <a:ext cx="355652" cy="44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Gerader Verbinder 22"/>
          <p:cNvCxnSpPr/>
          <p:nvPr/>
        </p:nvCxnSpPr>
        <p:spPr>
          <a:xfrm>
            <a:off x="4672668" y="1416205"/>
            <a:ext cx="0" cy="5441795"/>
          </a:xfrm>
          <a:prstGeom prst="line">
            <a:avLst/>
          </a:prstGeom>
          <a:ln w="19050"/>
        </p:spPr>
        <p:style>
          <a:lnRef idx="1">
            <a:schemeClr val="dk1"/>
          </a:lnRef>
          <a:fillRef idx="0">
            <a:schemeClr val="dk1"/>
          </a:fillRef>
          <a:effectRef idx="0">
            <a:schemeClr val="dk1"/>
          </a:effectRef>
          <a:fontRef idx="minor">
            <a:schemeClr val="tx1"/>
          </a:fontRef>
        </p:style>
      </p:cxnSp>
      <p:pic>
        <p:nvPicPr>
          <p:cNvPr id="3" name="Grafik 2"/>
          <p:cNvPicPr>
            <a:picLocks noChangeAspect="1"/>
          </p:cNvPicPr>
          <p:nvPr/>
        </p:nvPicPr>
        <p:blipFill rotWithShape="1">
          <a:blip r:embed="rId5" cstate="print">
            <a:extLst>
              <a:ext uri="{28A0092B-C50C-407E-A947-70E740481C1C}">
                <a14:useLocalDpi xmlns:a14="http://schemas.microsoft.com/office/drawing/2010/main" val="0"/>
              </a:ext>
            </a:extLst>
          </a:blip>
          <a:srcRect l="22197" t="26667" r="23832" b="35943"/>
          <a:stretch/>
        </p:blipFill>
        <p:spPr>
          <a:xfrm>
            <a:off x="514817" y="1940313"/>
            <a:ext cx="3800704" cy="4181708"/>
          </a:xfrm>
          <a:prstGeom prst="rect">
            <a:avLst/>
          </a:prstGeom>
        </p:spPr>
      </p:pic>
      <p:sp>
        <p:nvSpPr>
          <p:cNvPr id="25" name="Textfeld 24"/>
          <p:cNvSpPr txBox="1"/>
          <p:nvPr/>
        </p:nvSpPr>
        <p:spPr>
          <a:xfrm>
            <a:off x="5207065" y="6611779"/>
            <a:ext cx="2425391" cy="246221"/>
          </a:xfrm>
          <a:prstGeom prst="rect">
            <a:avLst/>
          </a:prstGeom>
          <a:noFill/>
        </p:spPr>
        <p:txBody>
          <a:bodyPr wrap="square" rtlCol="0">
            <a:spAutoFit/>
          </a:bodyPr>
          <a:lstStyle/>
          <a:p>
            <a:r>
              <a:rPr lang="en-US" sz="1000" dirty="0" smtClean="0">
                <a:latin typeface="Raleway" panose="020B0604020202020204"/>
              </a:rPr>
              <a:t>* p &lt; 0.05 ** p &lt; 0.05 (corrected)</a:t>
            </a:r>
            <a:endParaRPr lang="en-US" sz="1000" dirty="0">
              <a:latin typeface="Raleway" panose="020B0604020202020204"/>
            </a:endParaRPr>
          </a:p>
        </p:txBody>
      </p:sp>
      <p:sp>
        <p:nvSpPr>
          <p:cNvPr id="16" name="Textfeld 15"/>
          <p:cNvSpPr txBox="1"/>
          <p:nvPr/>
        </p:nvSpPr>
        <p:spPr>
          <a:xfrm>
            <a:off x="1013574" y="1683834"/>
            <a:ext cx="3301947" cy="369332"/>
          </a:xfrm>
          <a:prstGeom prst="rect">
            <a:avLst/>
          </a:prstGeom>
          <a:noFill/>
        </p:spPr>
        <p:txBody>
          <a:bodyPr wrap="square" rtlCol="0">
            <a:spAutoFit/>
          </a:bodyPr>
          <a:lstStyle/>
          <a:p>
            <a:pPr algn="ctr"/>
            <a:r>
              <a:rPr lang="en-US" b="1" dirty="0" smtClean="0">
                <a:latin typeface="Raleway" panose="020B0604020202020204"/>
              </a:rPr>
              <a:t>Memory</a:t>
            </a:r>
            <a:endParaRPr lang="en-US" b="1" dirty="0">
              <a:latin typeface="Raleway" panose="020B0604020202020204"/>
            </a:endParaRPr>
          </a:p>
        </p:txBody>
      </p:sp>
      <p:sp>
        <p:nvSpPr>
          <p:cNvPr id="2" name="Textfeld 1"/>
          <p:cNvSpPr txBox="1"/>
          <p:nvPr/>
        </p:nvSpPr>
        <p:spPr>
          <a:xfrm>
            <a:off x="1035876" y="5285677"/>
            <a:ext cx="703714" cy="369332"/>
          </a:xfrm>
          <a:prstGeom prst="rect">
            <a:avLst/>
          </a:prstGeom>
          <a:solidFill>
            <a:schemeClr val="bg1"/>
          </a:solidFill>
        </p:spPr>
        <p:txBody>
          <a:bodyPr wrap="square" rtlCol="0">
            <a:spAutoFit/>
          </a:bodyPr>
          <a:lstStyle/>
          <a:p>
            <a:r>
              <a:rPr lang="en-US" b="1" dirty="0" smtClean="0">
                <a:latin typeface="Helvetica" pitchFamily="2" charset="0"/>
              </a:rPr>
              <a:t>MCI</a:t>
            </a:r>
            <a:endParaRPr lang="en-US" b="1" dirty="0">
              <a:latin typeface="Helvetica" pitchFamily="2" charset="0"/>
            </a:endParaRPr>
          </a:p>
        </p:txBody>
      </p:sp>
      <p:sp>
        <p:nvSpPr>
          <p:cNvPr id="26" name="Textfeld 25"/>
          <p:cNvSpPr txBox="1"/>
          <p:nvPr/>
        </p:nvSpPr>
        <p:spPr>
          <a:xfrm>
            <a:off x="8669765" y="5285677"/>
            <a:ext cx="703714" cy="369332"/>
          </a:xfrm>
          <a:prstGeom prst="rect">
            <a:avLst/>
          </a:prstGeom>
          <a:solidFill>
            <a:schemeClr val="bg1"/>
          </a:solidFill>
        </p:spPr>
        <p:txBody>
          <a:bodyPr wrap="square" rtlCol="0">
            <a:spAutoFit/>
          </a:bodyPr>
          <a:lstStyle/>
          <a:p>
            <a:r>
              <a:rPr lang="en-US" b="1" dirty="0" smtClean="0">
                <a:latin typeface="Helvetica" pitchFamily="2" charset="0"/>
              </a:rPr>
              <a:t>MCI</a:t>
            </a:r>
            <a:endParaRPr lang="en-US" b="1" dirty="0">
              <a:latin typeface="Helvetica" pitchFamily="2" charset="0"/>
            </a:endParaRPr>
          </a:p>
        </p:txBody>
      </p:sp>
      <p:sp>
        <p:nvSpPr>
          <p:cNvPr id="27" name="Textfeld 26"/>
          <p:cNvSpPr txBox="1"/>
          <p:nvPr/>
        </p:nvSpPr>
        <p:spPr>
          <a:xfrm>
            <a:off x="5435983" y="5285677"/>
            <a:ext cx="703714" cy="369332"/>
          </a:xfrm>
          <a:prstGeom prst="rect">
            <a:avLst/>
          </a:prstGeom>
          <a:solidFill>
            <a:schemeClr val="bg1"/>
          </a:solidFill>
        </p:spPr>
        <p:txBody>
          <a:bodyPr wrap="square" rtlCol="0">
            <a:spAutoFit/>
          </a:bodyPr>
          <a:lstStyle/>
          <a:p>
            <a:r>
              <a:rPr lang="en-US" b="1" dirty="0" smtClean="0">
                <a:latin typeface="Helvetica" pitchFamily="2" charset="0"/>
              </a:rPr>
              <a:t>CN</a:t>
            </a:r>
            <a:endParaRPr lang="en-US" b="1" dirty="0">
              <a:latin typeface="Helvetica" pitchFamily="2" charset="0"/>
            </a:endParaRPr>
          </a:p>
        </p:txBody>
      </p:sp>
    </p:spTree>
    <p:extLst>
      <p:ext uri="{BB962C8B-B14F-4D97-AF65-F5344CB8AC3E}">
        <p14:creationId xmlns:p14="http://schemas.microsoft.com/office/powerpoint/2010/main" val="21759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3;p14"/>
          <p:cNvSpPr txBox="1">
            <a:spLocks/>
          </p:cNvSpPr>
          <p:nvPr/>
        </p:nvSpPr>
        <p:spPr>
          <a:xfrm>
            <a:off x="0" y="0"/>
            <a:ext cx="12191999" cy="609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cstate="print">
            <a:extLst>
              <a:ext uri="{28A0092B-C50C-407E-A947-70E740481C1C}">
                <a14:useLocalDpi xmlns:a14="http://schemas.microsoft.com/office/drawing/2010/main" val="0"/>
              </a:ext>
            </a:extLst>
          </a:blip>
          <a:srcRect r="72195"/>
          <a:stretch/>
        </p:blipFill>
        <p:spPr>
          <a:xfrm>
            <a:off x="0" y="0"/>
            <a:ext cx="3389971" cy="6858000"/>
          </a:xfrm>
          <a:prstGeom prst="rect">
            <a:avLst/>
          </a:prstGeom>
        </p:spPr>
      </p:pic>
      <p:sp>
        <p:nvSpPr>
          <p:cNvPr id="24" name="Rechteck 23"/>
          <p:cNvSpPr/>
          <p:nvPr/>
        </p:nvSpPr>
        <p:spPr>
          <a:xfrm>
            <a:off x="167268" y="5174166"/>
            <a:ext cx="3088888" cy="914268"/>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chemeClr val="tx1"/>
                </a:solidFill>
                <a:latin typeface="Helvetica" pitchFamily="2" charset="0"/>
              </a:rPr>
              <a:t>How can we use brain age for AD?</a:t>
            </a:r>
            <a:endParaRPr lang="en-US" sz="1500" b="1" dirty="0">
              <a:solidFill>
                <a:schemeClr val="tx1"/>
              </a:solidFill>
              <a:latin typeface="Helvetica" pitchFamily="2" charset="0"/>
            </a:endParaRPr>
          </a:p>
        </p:txBody>
      </p:sp>
      <p:sp>
        <p:nvSpPr>
          <p:cNvPr id="7" name="Rechteck 6"/>
          <p:cNvSpPr/>
          <p:nvPr/>
        </p:nvSpPr>
        <p:spPr>
          <a:xfrm>
            <a:off x="9434" y="2417521"/>
            <a:ext cx="3438243" cy="443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hteck 7"/>
          <p:cNvSpPr/>
          <p:nvPr/>
        </p:nvSpPr>
        <p:spPr>
          <a:xfrm>
            <a:off x="-4931" y="4013818"/>
            <a:ext cx="3438243" cy="2826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uppieren 20"/>
          <p:cNvGrpSpPr/>
          <p:nvPr/>
        </p:nvGrpSpPr>
        <p:grpSpPr>
          <a:xfrm>
            <a:off x="3562536" y="2071001"/>
            <a:ext cx="8380420" cy="2434092"/>
            <a:chOff x="3438242" y="644095"/>
            <a:chExt cx="8748778" cy="2552172"/>
          </a:xfrm>
        </p:grpSpPr>
        <p:sp>
          <p:nvSpPr>
            <p:cNvPr id="9" name="Google Shape;105;p16"/>
            <p:cNvSpPr txBox="1"/>
            <p:nvPr/>
          </p:nvSpPr>
          <p:spPr>
            <a:xfrm>
              <a:off x="3438242" y="2465319"/>
              <a:ext cx="2677528" cy="56472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sz="1600" b="1" dirty="0" smtClean="0">
                  <a:latin typeface="Raleway" panose="020B0604020202020204" charset="0"/>
                  <a:ea typeface="Lato"/>
                  <a:cs typeface="Lato"/>
                  <a:sym typeface="Lato"/>
                </a:rPr>
                <a:t>Chronological Age </a:t>
              </a:r>
              <a:r>
                <a:rPr lang="de" sz="1600" b="1" dirty="0">
                  <a:latin typeface="Raleway" panose="020B0604020202020204" charset="0"/>
                  <a:ea typeface="Lato"/>
                  <a:cs typeface="Lato"/>
                  <a:sym typeface="Lato"/>
                </a:rPr>
                <a:t>= </a:t>
              </a:r>
              <a:r>
                <a:rPr lang="de" sz="1600" b="1" dirty="0" smtClean="0">
                  <a:latin typeface="Raleway" panose="020B0604020202020204" charset="0"/>
                  <a:ea typeface="Lato"/>
                  <a:cs typeface="Lato"/>
                  <a:sym typeface="Lato"/>
                </a:rPr>
                <a:t>63</a:t>
              </a:r>
              <a:endParaRPr lang="en-US" sz="1600" b="1" dirty="0"/>
            </a:p>
          </p:txBody>
        </p:sp>
        <p:pic>
          <p:nvPicPr>
            <p:cNvPr id="10" name="Grafik 9"/>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115769" y="1195797"/>
              <a:ext cx="1246656" cy="1246656"/>
            </a:xfrm>
            <a:prstGeom prst="rect">
              <a:avLst/>
            </a:prstGeom>
          </p:spPr>
        </p:pic>
        <p:grpSp>
          <p:nvGrpSpPr>
            <p:cNvPr id="11" name="Gruppieren 10"/>
            <p:cNvGrpSpPr/>
            <p:nvPr/>
          </p:nvGrpSpPr>
          <p:grpSpPr>
            <a:xfrm>
              <a:off x="6967660" y="836805"/>
              <a:ext cx="1331255" cy="603357"/>
              <a:chOff x="6804957" y="2899587"/>
              <a:chExt cx="1331255" cy="603357"/>
            </a:xfrm>
          </p:grpSpPr>
          <p:sp>
            <p:nvSpPr>
              <p:cNvPr id="12" name="Ovale Legende 11"/>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feld 12"/>
              <p:cNvSpPr txBox="1"/>
              <p:nvPr/>
            </p:nvSpPr>
            <p:spPr>
              <a:xfrm>
                <a:off x="6881430" y="3070207"/>
                <a:ext cx="1254782" cy="317681"/>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sp>
          <p:nvSpPr>
            <p:cNvPr id="14" name="Textfeld 13"/>
            <p:cNvSpPr txBox="1"/>
            <p:nvPr/>
          </p:nvSpPr>
          <p:spPr>
            <a:xfrm>
              <a:off x="9053759" y="1958177"/>
              <a:ext cx="3029641" cy="290436"/>
            </a:xfrm>
            <a:prstGeom prst="rect">
              <a:avLst/>
            </a:prstGeom>
            <a:noFill/>
          </p:spPr>
          <p:txBody>
            <a:bodyPr wrap="square" rtlCol="0">
              <a:spAutoFit/>
            </a:bodyPr>
            <a:lstStyle/>
            <a:p>
              <a:r>
                <a:rPr lang="en-US" sz="1200" b="1" dirty="0" smtClean="0">
                  <a:latin typeface="Raleway" panose="020B0604020202020204" charset="0"/>
                </a:rPr>
                <a:t>CA = 63	                  </a:t>
              </a:r>
              <a:r>
                <a:rPr lang="en-US" sz="1200" b="1" dirty="0" smtClean="0">
                  <a:latin typeface="Raleway" panose="020B0604020202020204" charset="0"/>
                </a:rPr>
                <a:t>BA </a:t>
              </a:r>
              <a:r>
                <a:rPr lang="en-US" sz="1200" b="1" dirty="0" smtClean="0">
                  <a:latin typeface="Raleway" panose="020B0604020202020204" charset="0"/>
                </a:rPr>
                <a:t>= 75</a:t>
              </a:r>
              <a:endParaRPr lang="en-US" sz="1200" b="1" dirty="0">
                <a:latin typeface="Raleway" panose="020B0604020202020204" charset="0"/>
              </a:endParaRPr>
            </a:p>
          </p:txBody>
        </p:sp>
        <p:sp>
          <p:nvSpPr>
            <p:cNvPr id="15" name="Geschweifte Klammer rechts 14"/>
            <p:cNvSpPr/>
            <p:nvPr/>
          </p:nvSpPr>
          <p:spPr>
            <a:xfrm rot="16200000" flipH="1">
              <a:off x="10217952" y="1195250"/>
              <a:ext cx="242081" cy="2321933"/>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6" name="Grafik 1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622407" y="644095"/>
              <a:ext cx="2143125" cy="1905000"/>
            </a:xfrm>
            <a:prstGeom prst="rect">
              <a:avLst/>
            </a:prstGeom>
          </p:spPr>
        </p:pic>
        <p:pic>
          <p:nvPicPr>
            <p:cNvPr id="17" name="Grafik 16"/>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835232" y="772380"/>
              <a:ext cx="1325861" cy="1178543"/>
            </a:xfrm>
            <a:prstGeom prst="rect">
              <a:avLst/>
            </a:prstGeom>
          </p:spPr>
        </p:pic>
        <p:pic>
          <p:nvPicPr>
            <p:cNvPr id="18" name="Grafik 17"/>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415903" y="779633"/>
              <a:ext cx="1325861" cy="1178543"/>
            </a:xfrm>
            <a:prstGeom prst="rect">
              <a:avLst/>
            </a:prstGeom>
          </p:spPr>
        </p:pic>
        <p:sp>
          <p:nvSpPr>
            <p:cNvPr id="19" name="Rechteck 18"/>
            <p:cNvSpPr/>
            <p:nvPr/>
          </p:nvSpPr>
          <p:spPr>
            <a:xfrm>
              <a:off x="6069575" y="2526235"/>
              <a:ext cx="2331506" cy="388276"/>
            </a:xfrm>
            <a:prstGeom prst="rect">
              <a:avLst/>
            </a:prstGeom>
          </p:spPr>
          <p:txBody>
            <a:bodyPr wrap="square">
              <a:spAutoFit/>
            </a:bodyPr>
            <a:lstStyle/>
            <a:p>
              <a:pPr>
                <a:spcBef>
                  <a:spcPts val="0"/>
                </a:spcBef>
                <a:spcAft>
                  <a:spcPts val="0"/>
                </a:spcAft>
              </a:pPr>
              <a:r>
                <a:rPr lang="de" sz="1600" b="1" dirty="0">
                  <a:latin typeface="Raleway" panose="020B0604020202020204" charset="0"/>
                  <a:ea typeface="Lato"/>
                  <a:cs typeface="Lato"/>
                  <a:sym typeface="Lato"/>
                </a:rPr>
                <a:t>Brain age Prediction	</a:t>
              </a:r>
              <a:endParaRPr lang="en-US" sz="1600" b="1" dirty="0"/>
            </a:p>
          </p:txBody>
        </p:sp>
        <p:sp>
          <p:nvSpPr>
            <p:cNvPr id="20" name="Rechteck 19"/>
            <p:cNvSpPr/>
            <p:nvPr/>
          </p:nvSpPr>
          <p:spPr>
            <a:xfrm>
              <a:off x="8543292" y="2525608"/>
              <a:ext cx="3643728" cy="670659"/>
            </a:xfrm>
            <a:prstGeom prst="rect">
              <a:avLst/>
            </a:prstGeom>
          </p:spPr>
          <p:txBody>
            <a:bodyPr wrap="square">
              <a:spAutoFit/>
            </a:bodyPr>
            <a:lstStyle/>
            <a:p>
              <a:pPr algn="ctr">
                <a:spcBef>
                  <a:spcPts val="0"/>
                </a:spcBef>
                <a:spcAft>
                  <a:spcPts val="0"/>
                </a:spcAft>
              </a:pPr>
              <a:r>
                <a:rPr lang="de" sz="1600" b="1" dirty="0">
                  <a:solidFill>
                    <a:schemeClr val="tx2"/>
                  </a:solidFill>
                  <a:latin typeface="Raleway" panose="020B0604020202020204" charset="0"/>
                  <a:ea typeface="Lato"/>
                  <a:cs typeface="Lato"/>
                  <a:sym typeface="Lato"/>
                </a:rPr>
                <a:t>B</a:t>
              </a:r>
              <a:r>
                <a:rPr lang="de" sz="1600" b="1" dirty="0">
                  <a:latin typeface="Raleway" panose="020B0604020202020204" charset="0"/>
                  <a:ea typeface="Lato"/>
                  <a:cs typeface="Lato"/>
                  <a:sym typeface="Lato"/>
                </a:rPr>
                <a:t>rain-</a:t>
              </a:r>
              <a:r>
                <a:rPr lang="de" sz="1600" b="1" dirty="0">
                  <a:solidFill>
                    <a:schemeClr val="tx2"/>
                  </a:solidFill>
                  <a:latin typeface="Raleway" panose="020B0604020202020204" charset="0"/>
                  <a:ea typeface="Lato"/>
                  <a:cs typeface="Lato"/>
                  <a:sym typeface="Lato"/>
                </a:rPr>
                <a:t>P</a:t>
              </a:r>
              <a:r>
                <a:rPr lang="de" sz="1600" b="1" dirty="0">
                  <a:latin typeface="Raleway" panose="020B0604020202020204" charset="0"/>
                  <a:ea typeface="Lato"/>
                  <a:cs typeface="Lato"/>
                  <a:sym typeface="Lato"/>
                </a:rPr>
                <a:t>redicted </a:t>
              </a:r>
              <a:r>
                <a:rPr lang="de" sz="1600" b="1" dirty="0">
                  <a:solidFill>
                    <a:schemeClr val="tx2"/>
                  </a:solidFill>
                  <a:latin typeface="Raleway" panose="020B0604020202020204" charset="0"/>
                  <a:ea typeface="Lato"/>
                  <a:cs typeface="Lato"/>
                  <a:sym typeface="Lato"/>
                </a:rPr>
                <a:t>A</a:t>
              </a:r>
              <a:r>
                <a:rPr lang="de" sz="1600" b="1" dirty="0">
                  <a:latin typeface="Raleway" panose="020B0604020202020204" charset="0"/>
                  <a:ea typeface="Lato"/>
                  <a:cs typeface="Lato"/>
                  <a:sym typeface="Lato"/>
                </a:rPr>
                <a:t>ge </a:t>
              </a:r>
              <a:r>
                <a:rPr lang="de" sz="1600" b="1" dirty="0" smtClean="0">
                  <a:solidFill>
                    <a:schemeClr val="tx2"/>
                  </a:solidFill>
                  <a:latin typeface="Raleway" panose="020B0604020202020204" charset="0"/>
                  <a:ea typeface="Lato"/>
                  <a:cs typeface="Lato"/>
                  <a:sym typeface="Lato"/>
                </a:rPr>
                <a:t>D</a:t>
              </a:r>
              <a:r>
                <a:rPr lang="de" sz="1600" b="1" dirty="0" smtClean="0">
                  <a:latin typeface="Raleway" panose="020B0604020202020204" charset="0"/>
                  <a:ea typeface="Lato"/>
                  <a:cs typeface="Lato"/>
                  <a:sym typeface="Lato"/>
                </a:rPr>
                <a:t>ifference</a:t>
              </a:r>
              <a:endParaRPr lang="de" sz="1600" b="1" dirty="0">
                <a:latin typeface="Raleway" panose="020B0604020202020204" charset="0"/>
                <a:ea typeface="Lato"/>
                <a:cs typeface="Lato"/>
                <a:sym typeface="Lato"/>
              </a:endParaRPr>
            </a:p>
            <a:p>
              <a:pPr algn="ctr">
                <a:spcBef>
                  <a:spcPts val="0"/>
                </a:spcBef>
                <a:spcAft>
                  <a:spcPts val="0"/>
                </a:spcAft>
              </a:pPr>
              <a:r>
                <a:rPr lang="de" sz="1600" b="1" dirty="0" smtClean="0">
                  <a:latin typeface="Raleway" panose="020B0604020202020204" charset="0"/>
                  <a:ea typeface="Lato"/>
                  <a:cs typeface="Lato"/>
                  <a:sym typeface="Lato"/>
                </a:rPr>
                <a:t>= </a:t>
              </a:r>
              <a:r>
                <a:rPr lang="de" sz="1600" b="1" dirty="0">
                  <a:latin typeface="Raleway" panose="020B0604020202020204" charset="0"/>
                  <a:ea typeface="Lato"/>
                  <a:cs typeface="Lato"/>
                  <a:sym typeface="Lato"/>
                </a:rPr>
                <a:t>12 years</a:t>
              </a:r>
              <a:endParaRPr lang="en-US" sz="1600" b="1" dirty="0"/>
            </a:p>
          </p:txBody>
        </p:sp>
      </p:grpSp>
      <p:sp>
        <p:nvSpPr>
          <p:cNvPr id="6" name="Textfeld 5"/>
          <p:cNvSpPr txBox="1"/>
          <p:nvPr/>
        </p:nvSpPr>
        <p:spPr>
          <a:xfrm>
            <a:off x="4765392" y="4623550"/>
            <a:ext cx="4668540" cy="1569660"/>
          </a:xfrm>
          <a:prstGeom prst="rect">
            <a:avLst/>
          </a:prstGeom>
          <a:noFill/>
        </p:spPr>
        <p:txBody>
          <a:bodyPr wrap="square" rtlCol="0">
            <a:spAutoFit/>
          </a:bodyPr>
          <a:lstStyle/>
          <a:p>
            <a:r>
              <a:rPr lang="en-US" sz="1600" dirty="0" smtClean="0">
                <a:latin typeface="Raleway" panose="020B0604020202020204"/>
              </a:rPr>
              <a:t>Alzheimer’s: 5-9 years </a:t>
            </a:r>
            <a:r>
              <a:rPr lang="en-US" sz="1000" dirty="0" err="1" smtClean="0">
                <a:latin typeface="Raleway" panose="020B0604020202020204"/>
              </a:rPr>
              <a:t>Beheshti</a:t>
            </a:r>
            <a:r>
              <a:rPr lang="en-US" sz="1000" dirty="0" smtClean="0">
                <a:latin typeface="Raleway" panose="020B0604020202020204"/>
              </a:rPr>
              <a:t> et al., 2020, </a:t>
            </a:r>
            <a:r>
              <a:rPr lang="en-US" sz="1000" dirty="0" err="1" smtClean="0">
                <a:latin typeface="Raleway" panose="020B0604020202020204"/>
              </a:rPr>
              <a:t>Rokicki</a:t>
            </a:r>
            <a:r>
              <a:rPr lang="en-US" sz="1000" dirty="0" smtClean="0">
                <a:latin typeface="Raleway" panose="020B0604020202020204"/>
              </a:rPr>
              <a:t> et al., 2021</a:t>
            </a:r>
          </a:p>
          <a:p>
            <a:r>
              <a:rPr lang="en-US" sz="1600" dirty="0" smtClean="0">
                <a:latin typeface="Raleway" panose="020B0604020202020204"/>
              </a:rPr>
              <a:t>Parkinson’s: 3 years </a:t>
            </a:r>
            <a:r>
              <a:rPr lang="en-US" sz="1000" dirty="0" err="1" smtClean="0">
                <a:latin typeface="Raleway" panose="020B0604020202020204"/>
              </a:rPr>
              <a:t>Eickhoff</a:t>
            </a:r>
            <a:r>
              <a:rPr lang="en-US" sz="1000" dirty="0" smtClean="0">
                <a:latin typeface="Raleway" panose="020B0604020202020204"/>
              </a:rPr>
              <a:t> et al., 2021</a:t>
            </a:r>
          </a:p>
          <a:p>
            <a:r>
              <a:rPr lang="en-US" sz="1600" dirty="0" smtClean="0">
                <a:latin typeface="Raleway" panose="020B0604020202020204"/>
              </a:rPr>
              <a:t>Schizophrenia: 3-6 years </a:t>
            </a:r>
            <a:r>
              <a:rPr lang="en-US" sz="1000" dirty="0" err="1" smtClean="0">
                <a:latin typeface="Raleway" panose="020B0604020202020204"/>
              </a:rPr>
              <a:t>Rokicki</a:t>
            </a:r>
            <a:r>
              <a:rPr lang="en-US" sz="1000" dirty="0" smtClean="0">
                <a:latin typeface="Raleway" panose="020B0604020202020204"/>
              </a:rPr>
              <a:t> et al., 2021</a:t>
            </a:r>
          </a:p>
          <a:p>
            <a:endParaRPr lang="en-US" sz="1600" dirty="0" smtClean="0">
              <a:latin typeface="Raleway" panose="020B0604020202020204"/>
            </a:endParaRPr>
          </a:p>
          <a:p>
            <a:r>
              <a:rPr lang="en-US" sz="1600" dirty="0" smtClean="0">
                <a:latin typeface="Raleway" panose="020B0604020202020204"/>
              </a:rPr>
              <a:t>HIV: 2 years </a:t>
            </a:r>
            <a:r>
              <a:rPr lang="en-US" sz="1000" dirty="0">
                <a:latin typeface="Raleway" panose="020B0604020202020204"/>
              </a:rPr>
              <a:t>Cole et al., </a:t>
            </a:r>
            <a:r>
              <a:rPr lang="en-US" sz="1000" dirty="0" smtClean="0">
                <a:latin typeface="Raleway" panose="020B0604020202020204"/>
              </a:rPr>
              <a:t>2017</a:t>
            </a:r>
            <a:endParaRPr lang="en-US" sz="1600" dirty="0" smtClean="0">
              <a:latin typeface="Raleway" panose="020B0604020202020204"/>
            </a:endParaRPr>
          </a:p>
          <a:p>
            <a:r>
              <a:rPr lang="en-US" sz="1600" dirty="0" smtClean="0">
                <a:latin typeface="Raleway" panose="020B0604020202020204"/>
              </a:rPr>
              <a:t>Diabetes: 2 years </a:t>
            </a:r>
            <a:r>
              <a:rPr lang="en-US" sz="1000" dirty="0" smtClean="0">
                <a:latin typeface="Raleway" panose="020B0604020202020204"/>
              </a:rPr>
              <a:t>Cole et al., 2020</a:t>
            </a:r>
            <a:endParaRPr lang="en-US" sz="1600" dirty="0">
              <a:latin typeface="Raleway" panose="020B0604020202020204"/>
            </a:endParaRPr>
          </a:p>
        </p:txBody>
      </p:sp>
    </p:spTree>
    <p:extLst>
      <p:ext uri="{BB962C8B-B14F-4D97-AF65-F5344CB8AC3E}">
        <p14:creationId xmlns:p14="http://schemas.microsoft.com/office/powerpoint/2010/main" val="310656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Research aims</a:t>
            </a:r>
            <a:endParaRPr lang="en-US" dirty="0"/>
          </a:p>
        </p:txBody>
      </p:sp>
      <p:sp>
        <p:nvSpPr>
          <p:cNvPr id="53" name="Inhaltsplatzhalter 1"/>
          <p:cNvSpPr>
            <a:spLocks noGrp="1"/>
          </p:cNvSpPr>
          <p:nvPr>
            <p:ph sz="quarter" idx="13"/>
          </p:nvPr>
        </p:nvSpPr>
        <p:spPr>
          <a:xfrm>
            <a:off x="624419" y="1604434"/>
            <a:ext cx="10943167" cy="4417484"/>
          </a:xfrm>
        </p:spPr>
        <p:txBody>
          <a:bodyPr/>
          <a:lstStyle/>
          <a:p>
            <a:pPr marL="457200" indent="-457200">
              <a:buAutoNum type="arabicPeriod"/>
            </a:pPr>
            <a:endParaRPr lang="en-US" sz="2000" dirty="0" smtClean="0"/>
          </a:p>
          <a:p>
            <a:pPr marL="457200" indent="-457200">
              <a:buAutoNum type="arabicPeriod"/>
            </a:pPr>
            <a:r>
              <a:rPr lang="en-US" sz="2000" b="1" dirty="0" smtClean="0"/>
              <a:t>Precision of </a:t>
            </a:r>
            <a:r>
              <a:rPr lang="en-US" sz="2000" b="1" dirty="0" smtClean="0"/>
              <a:t>brain </a:t>
            </a:r>
            <a:r>
              <a:rPr lang="en-US" sz="2000" b="1" dirty="0" smtClean="0"/>
              <a:t>age MRI vs FDG-PET </a:t>
            </a:r>
            <a:r>
              <a:rPr lang="en-US" sz="1400" dirty="0" smtClean="0"/>
              <a:t>in cognitively normal individuals (CN)</a:t>
            </a:r>
            <a:r>
              <a:rPr lang="en-US" sz="2000" dirty="0" smtClean="0"/>
              <a:t>.</a:t>
            </a:r>
          </a:p>
          <a:p>
            <a:pPr marL="457200" indent="-457200">
              <a:buAutoNum type="arabicPeriod"/>
            </a:pPr>
            <a:endParaRPr lang="en-US" sz="2000" dirty="0" smtClean="0"/>
          </a:p>
          <a:p>
            <a:pPr marL="457200" indent="-457200">
              <a:buAutoNum type="arabicPeriod"/>
            </a:pPr>
            <a:r>
              <a:rPr lang="en-US" sz="2000" dirty="0" smtClean="0"/>
              <a:t>Association of brain-predicted age difference (BPAD) in MRI and FDG-PET</a:t>
            </a:r>
            <a:r>
              <a:rPr lang="en-US" sz="2000" dirty="0"/>
              <a:t/>
            </a:r>
            <a:br>
              <a:rPr lang="en-US" sz="2000" dirty="0"/>
            </a:br>
            <a:r>
              <a:rPr lang="en-US" sz="2000" dirty="0" smtClean="0"/>
              <a:t>with </a:t>
            </a:r>
          </a:p>
          <a:p>
            <a:pPr marL="791625" lvl="1" indent="-457200">
              <a:buClr>
                <a:schemeClr val="bg1"/>
              </a:buClr>
              <a:buSzPct val="80000"/>
              <a:buAutoNum type="arabicPeriod"/>
            </a:pPr>
            <a:r>
              <a:rPr lang="en-US" sz="2000" b="1" dirty="0" smtClean="0"/>
              <a:t>AD Neuropathology</a:t>
            </a:r>
            <a:endParaRPr lang="en-US" sz="2000" b="1" dirty="0" smtClean="0"/>
          </a:p>
          <a:p>
            <a:pPr marL="791625" lvl="1" indent="-457200">
              <a:buClr>
                <a:schemeClr val="bg1"/>
              </a:buClr>
              <a:buSzPct val="80000"/>
              <a:buAutoNum type="arabicPeriod"/>
            </a:pPr>
            <a:r>
              <a:rPr lang="en-US" sz="2000" b="1" dirty="0"/>
              <a:t>C</a:t>
            </a:r>
            <a:r>
              <a:rPr lang="en-US" sz="2000" b="1" dirty="0" smtClean="0"/>
              <a:t>ognitive decline</a:t>
            </a:r>
          </a:p>
          <a:p>
            <a:pPr lvl="1" indent="0">
              <a:buClr>
                <a:schemeClr val="bg1"/>
              </a:buClr>
              <a:buSzPct val="80000"/>
              <a:buNone/>
            </a:pPr>
            <a:r>
              <a:rPr lang="en-US" sz="2000" b="1" dirty="0" smtClean="0"/>
              <a:t>… </a:t>
            </a:r>
            <a:r>
              <a:rPr lang="en-US" sz="2000" dirty="0" smtClean="0"/>
              <a:t>in CN and individuals with mild cognitive impairment (MCI)</a:t>
            </a:r>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p:cNvGraphicFramePr>
            <a:graphicFrameLocks noGrp="1"/>
          </p:cNvGraphicFramePr>
          <p:nvPr>
            <p:extLst>
              <p:ext uri="{D42A27DB-BD31-4B8C-83A1-F6EECF244321}">
                <p14:modId xmlns:p14="http://schemas.microsoft.com/office/powerpoint/2010/main" val="2604357422"/>
              </p:ext>
            </p:extLst>
          </p:nvPr>
        </p:nvGraphicFramePr>
        <p:xfrm>
          <a:off x="2074738" y="2070795"/>
          <a:ext cx="7391662" cy="2976989"/>
        </p:xfrm>
        <a:graphic>
          <a:graphicData uri="http://schemas.openxmlformats.org/drawingml/2006/table">
            <a:tbl>
              <a:tblPr firstRow="1" bandRow="1">
                <a:tableStyleId>{5940675A-B579-460E-94D1-54222C63F5DA}</a:tableStyleId>
              </a:tblPr>
              <a:tblGrid>
                <a:gridCol w="2607328">
                  <a:extLst>
                    <a:ext uri="{9D8B030D-6E8A-4147-A177-3AD203B41FA5}">
                      <a16:colId xmlns:a16="http://schemas.microsoft.com/office/drawing/2014/main" val="1137853310"/>
                    </a:ext>
                  </a:extLst>
                </a:gridCol>
                <a:gridCol w="1278467">
                  <a:extLst>
                    <a:ext uri="{9D8B030D-6E8A-4147-A177-3AD203B41FA5}">
                      <a16:colId xmlns:a16="http://schemas.microsoft.com/office/drawing/2014/main" val="79700691"/>
                    </a:ext>
                  </a:extLst>
                </a:gridCol>
                <a:gridCol w="2065867">
                  <a:extLst>
                    <a:ext uri="{9D8B030D-6E8A-4147-A177-3AD203B41FA5}">
                      <a16:colId xmlns:a16="http://schemas.microsoft.com/office/drawing/2014/main" val="2853944678"/>
                    </a:ext>
                  </a:extLst>
                </a:gridCol>
                <a:gridCol w="1440000">
                  <a:extLst>
                    <a:ext uri="{9D8B030D-6E8A-4147-A177-3AD203B41FA5}">
                      <a16:colId xmlns:a16="http://schemas.microsoft.com/office/drawing/2014/main" val="772560125"/>
                    </a:ext>
                  </a:extLst>
                </a:gridCol>
              </a:tblGrid>
              <a:tr h="288000">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Table 1. Overview of samples</a:t>
                      </a:r>
                      <a:endParaRPr kumimoji="0" lang="en-US" sz="1050" b="0"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660025"/>
                  </a:ext>
                </a:extLst>
              </a:tr>
              <a:tr h="325138">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298045">
                <a:tc>
                  <a:txBody>
                    <a:bodyPr/>
                    <a:lstStyle/>
                    <a:p>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21752">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Raleway" panose="020B0604020202020204" charset="0"/>
                        </a:rPr>
                        <a:t>59</a:t>
                      </a:r>
                      <a:endParaRPr lang="en-US" sz="12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513</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89466">
                <a:tc>
                  <a:txBody>
                    <a:bodyPr/>
                    <a:lstStyle/>
                    <a:p>
                      <a:r>
                        <a:rPr lang="en-US" sz="1400" dirty="0" smtClean="0">
                          <a:latin typeface="Raleway" panose="020B0604020202020204" charset="0"/>
                        </a:rPr>
                        <a:t>Age [avg.</a:t>
                      </a:r>
                      <a:r>
                        <a:rPr lang="en-US" sz="1400" baseline="0" dirty="0" smtClean="0">
                          <a:latin typeface="Raleway" panose="020B0604020202020204" charset="0"/>
                        </a:rPr>
                        <a:t> </a:t>
                      </a:r>
                      <a:r>
                        <a:rPr lang="en-US" sz="1400" dirty="0" smtClean="0">
                          <a:latin typeface="Raleway" panose="020B0604020202020204" charset="0"/>
                        </a:rPr>
                        <a:t>years (SD)]</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74.2 (5.68)</a:t>
                      </a:r>
                      <a:r>
                        <a:rPr lang="en-US" sz="1200" baseline="0" dirty="0" smtClean="0">
                          <a:latin typeface="Raleway" panose="020B0604020202020204" charset="0"/>
                        </a:rPr>
                        <a:t> </a:t>
                      </a: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71.7</a:t>
                      </a:r>
                      <a:r>
                        <a:rPr lang="en-US" sz="1200" baseline="0" dirty="0" smtClean="0">
                          <a:latin typeface="Raleway" panose="020B0604020202020204" charset="0"/>
                        </a:rPr>
                        <a:t> (4.15)</a:t>
                      </a:r>
                      <a:r>
                        <a:rPr lang="en-US" sz="1200" dirty="0" smtClean="0">
                          <a:latin typeface="Raleway" panose="020B0604020202020204" charset="0"/>
                        </a:rPr>
                        <a:t> (PET)/</a:t>
                      </a:r>
                    </a:p>
                    <a:p>
                      <a:pPr algn="ctr"/>
                      <a:r>
                        <a:rPr lang="en-US" sz="1200" dirty="0" smtClean="0">
                          <a:latin typeface="Raleway" panose="020B0604020202020204" charset="0"/>
                        </a:rPr>
                        <a:t>70.4 (4.17) (MRI)</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74.9</a:t>
                      </a:r>
                      <a:r>
                        <a:rPr lang="en-US" sz="1200" baseline="0" dirty="0" smtClean="0">
                          <a:latin typeface="Raleway" panose="020B0604020202020204" charset="0"/>
                        </a:rPr>
                        <a:t> (5.77)</a:t>
                      </a: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47134">
                <a:tc>
                  <a:txBody>
                    <a:bodyPr/>
                    <a:lstStyle/>
                    <a:p>
                      <a:r>
                        <a:rPr lang="en-US" sz="1400" dirty="0" smtClean="0">
                          <a:latin typeface="Raleway" panose="020B0604020202020204" charset="0"/>
                        </a:rPr>
                        <a:t>Sex</a:t>
                      </a:r>
                      <a:r>
                        <a:rPr lang="en-US" sz="1400" baseline="0" dirty="0" smtClean="0">
                          <a:latin typeface="Raleway" panose="020B0604020202020204" charset="0"/>
                        </a:rPr>
                        <a:t> (%F)</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59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40</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89466">
                <a:tc>
                  <a:txBody>
                    <a:bodyPr/>
                    <a:lstStyle/>
                    <a:p>
                      <a:r>
                        <a:rPr lang="en-US" sz="1400" dirty="0" smtClean="0">
                          <a:latin typeface="Raleway" panose="020B0604020202020204" charset="0"/>
                        </a:rPr>
                        <a:t>MMSE [avg.</a:t>
                      </a:r>
                      <a:r>
                        <a:rPr lang="en-US" sz="1400" baseline="0" dirty="0" smtClean="0">
                          <a:latin typeface="Raleway" panose="020B0604020202020204" charset="0"/>
                        </a:rPr>
                        <a:t> score]</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 (1.24)</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 (.85)</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28 (1.77)</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441917">
                <a:tc>
                  <a:txBody>
                    <a:bodyPr/>
                    <a:lstStyle/>
                    <a:p>
                      <a:r>
                        <a:rPr lang="en-US" sz="1400" dirty="0" smtClean="0">
                          <a:latin typeface="Raleway" panose="020B0604020202020204" charset="0"/>
                        </a:rPr>
                        <a:t>Education [avg. 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 (2.72)</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 (2.70)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 (2.70)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sp>
        <p:nvSpPr>
          <p:cNvPr id="3" name="Titel 2"/>
          <p:cNvSpPr>
            <a:spLocks noGrp="1"/>
          </p:cNvSpPr>
          <p:nvPr>
            <p:ph type="title"/>
          </p:nvPr>
        </p:nvSpPr>
        <p:spPr/>
        <p:txBody>
          <a:bodyPr/>
          <a:lstStyle/>
          <a:p>
            <a:r>
              <a:rPr lang="en-US" dirty="0" smtClean="0"/>
              <a:t>Participants</a:t>
            </a:r>
            <a:endParaRPr lang="en-US"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538" y="2745306"/>
            <a:ext cx="466712" cy="305585"/>
          </a:xfrm>
          <a:prstGeom prst="rect">
            <a:avLst/>
          </a:prstGeom>
        </p:spPr>
      </p:pic>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158" y="2745307"/>
            <a:ext cx="578713" cy="317103"/>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79" y="2745307"/>
            <a:ext cx="466712" cy="305585"/>
          </a:xfrm>
          <a:prstGeom prst="rect">
            <a:avLst/>
          </a:prstGeom>
        </p:spPr>
      </p:pic>
      <p:pic>
        <p:nvPicPr>
          <p:cNvPr id="1026" name="Picture 2" descr="Population vs Sample"/>
          <p:cNvPicPr>
            <a:picLocks noChangeAspect="1" noChangeArrowheads="1"/>
          </p:cNvPicPr>
          <p:nvPr/>
        </p:nvPicPr>
        <p:blipFill rotWithShape="1">
          <a:blip r:embed="rId5">
            <a:extLst>
              <a:ext uri="{28A0092B-C50C-407E-A947-70E740481C1C}">
                <a14:useLocalDpi xmlns:a14="http://schemas.microsoft.com/office/drawing/2010/main" val="0"/>
              </a:ext>
            </a:extLst>
          </a:blip>
          <a:srcRect l="59133" t="32896" r="3862" b="15595"/>
          <a:stretch/>
        </p:blipFill>
        <p:spPr bwMode="auto">
          <a:xfrm>
            <a:off x="9889310" y="4444767"/>
            <a:ext cx="2092960" cy="163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60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Pre-Processing</a:t>
            </a:r>
            <a:endParaRPr lang="en-US" dirty="0"/>
          </a:p>
        </p:txBody>
      </p:sp>
      <p:pic>
        <p:nvPicPr>
          <p:cNvPr id="4"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714794" y="4053088"/>
            <a:ext cx="1122949" cy="1491915"/>
          </a:xfrm>
          <a:prstGeom prst="rect">
            <a:avLst/>
          </a:prstGeom>
        </p:spPr>
      </p:pic>
      <p:pic>
        <p:nvPicPr>
          <p:cNvPr id="5" name="Grafik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6920" y="2393437"/>
            <a:ext cx="1038894" cy="1283533"/>
          </a:xfrm>
          <a:prstGeom prst="rect">
            <a:avLst/>
          </a:prstGeom>
          <a:ln>
            <a:noFill/>
          </a:ln>
          <a:effectLst/>
        </p:spPr>
      </p:pic>
      <p:sp>
        <p:nvSpPr>
          <p:cNvPr id="6" name="Textfeld 5"/>
          <p:cNvSpPr txBox="1"/>
          <p:nvPr/>
        </p:nvSpPr>
        <p:spPr>
          <a:xfrm>
            <a:off x="675640" y="4611085"/>
            <a:ext cx="1201255" cy="400110"/>
          </a:xfrm>
          <a:prstGeom prst="rect">
            <a:avLst/>
          </a:prstGeom>
          <a:noFill/>
        </p:spPr>
        <p:txBody>
          <a:bodyPr wrap="square" rtlCol="0">
            <a:spAutoFit/>
          </a:bodyPr>
          <a:lstStyle/>
          <a:p>
            <a:pPr algn="ctr"/>
            <a:r>
              <a:rPr lang="en-US" sz="2000" b="1" dirty="0" smtClean="0"/>
              <a:t>FDG-PET</a:t>
            </a:r>
            <a:endParaRPr lang="en-US" sz="2000" b="1" dirty="0"/>
          </a:p>
        </p:txBody>
      </p:sp>
      <p:sp>
        <p:nvSpPr>
          <p:cNvPr id="7" name="Textfeld 6"/>
          <p:cNvSpPr txBox="1"/>
          <p:nvPr/>
        </p:nvSpPr>
        <p:spPr>
          <a:xfrm>
            <a:off x="740595" y="2847242"/>
            <a:ext cx="1055219" cy="400110"/>
          </a:xfrm>
          <a:prstGeom prst="rect">
            <a:avLst/>
          </a:prstGeom>
          <a:noFill/>
        </p:spPr>
        <p:txBody>
          <a:bodyPr wrap="square" rtlCol="0">
            <a:spAutoFit/>
          </a:bodyPr>
          <a:lstStyle/>
          <a:p>
            <a:pPr algn="ctr"/>
            <a:r>
              <a:rPr lang="en-US" sz="2000" b="1" dirty="0" smtClean="0"/>
              <a:t>MRI</a:t>
            </a:r>
            <a:endParaRPr lang="en-US" sz="2000" b="1" dirty="0"/>
          </a:p>
        </p:txBody>
      </p:sp>
      <p:sp>
        <p:nvSpPr>
          <p:cNvPr id="8" name="Textfeld 7"/>
          <p:cNvSpPr txBox="1"/>
          <p:nvPr/>
        </p:nvSpPr>
        <p:spPr>
          <a:xfrm>
            <a:off x="1834968" y="2665870"/>
            <a:ext cx="1381760" cy="738664"/>
          </a:xfrm>
          <a:prstGeom prst="rect">
            <a:avLst/>
          </a:prstGeom>
          <a:noFill/>
        </p:spPr>
        <p:txBody>
          <a:bodyPr wrap="square" rtlCol="0">
            <a:spAutoFit/>
          </a:bodyPr>
          <a:lstStyle/>
          <a:p>
            <a:r>
              <a:rPr lang="en-US" sz="1400" dirty="0" smtClean="0">
                <a:latin typeface="Raleway" panose="020B0604020202020204"/>
              </a:rPr>
              <a:t>Mean gray matter volume (CAT)</a:t>
            </a:r>
            <a:endParaRPr lang="en-US" sz="1400" dirty="0">
              <a:latin typeface="Raleway" panose="020B0604020202020204"/>
            </a:endParaRPr>
          </a:p>
        </p:txBody>
      </p:sp>
      <p:sp>
        <p:nvSpPr>
          <p:cNvPr id="9" name="Textfeld 8"/>
          <p:cNvSpPr txBox="1"/>
          <p:nvPr/>
        </p:nvSpPr>
        <p:spPr>
          <a:xfrm>
            <a:off x="1834968" y="4429713"/>
            <a:ext cx="1381760" cy="738664"/>
          </a:xfrm>
          <a:prstGeom prst="rect">
            <a:avLst/>
          </a:prstGeom>
          <a:noFill/>
        </p:spPr>
        <p:txBody>
          <a:bodyPr wrap="square" rtlCol="0">
            <a:spAutoFit/>
          </a:bodyPr>
          <a:lstStyle/>
          <a:p>
            <a:r>
              <a:rPr lang="en-US" sz="1400" dirty="0" smtClean="0">
                <a:latin typeface="Raleway" panose="020B0604020202020204"/>
              </a:rPr>
              <a:t>Standardized uptake value ratio (SPM12)</a:t>
            </a:r>
            <a:endParaRPr lang="en-US" sz="1400" dirty="0">
              <a:latin typeface="Raleway" panose="020B0604020202020204"/>
            </a:endParaRPr>
          </a:p>
        </p:txBody>
      </p:sp>
      <p:pic>
        <p:nvPicPr>
          <p:cNvPr id="10" name="Grafik 9"/>
          <p:cNvPicPr>
            <a:picLocks noChangeAspect="1"/>
          </p:cNvPicPr>
          <p:nvPr/>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aturation sat="3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967285" y="2847242"/>
            <a:ext cx="1938515" cy="1384221"/>
          </a:xfrm>
          <a:prstGeom prst="rect">
            <a:avLst/>
          </a:prstGeom>
        </p:spPr>
      </p:pic>
      <p:sp>
        <p:nvSpPr>
          <p:cNvPr id="12" name="Textfeld 11"/>
          <p:cNvSpPr txBox="1"/>
          <p:nvPr/>
        </p:nvSpPr>
        <p:spPr>
          <a:xfrm>
            <a:off x="4818399" y="4672045"/>
            <a:ext cx="2236286" cy="523220"/>
          </a:xfrm>
          <a:prstGeom prst="rect">
            <a:avLst/>
          </a:prstGeom>
          <a:noFill/>
        </p:spPr>
        <p:txBody>
          <a:bodyPr wrap="square" rtlCol="0">
            <a:spAutoFit/>
          </a:bodyPr>
          <a:lstStyle/>
          <a:p>
            <a:pPr algn="ctr"/>
            <a:r>
              <a:rPr lang="en-US" sz="1400" dirty="0" smtClean="0">
                <a:latin typeface="Raleway" panose="020B0604020202020204"/>
              </a:rPr>
              <a:t>216 cortical and subcortical brain regions</a:t>
            </a:r>
            <a:endParaRPr lang="en-US" sz="1400" dirty="0">
              <a:latin typeface="Raleway" panose="020B0604020202020204"/>
            </a:endParaRPr>
          </a:p>
        </p:txBody>
      </p:sp>
      <p:pic>
        <p:nvPicPr>
          <p:cNvPr id="13" name="Grafik 12"/>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9087662" y="2375725"/>
            <a:ext cx="2266138" cy="2266138"/>
          </a:xfrm>
          <a:prstGeom prst="rect">
            <a:avLst/>
          </a:prstGeom>
        </p:spPr>
      </p:pic>
      <p:sp>
        <p:nvSpPr>
          <p:cNvPr id="14" name="Textfeld 13"/>
          <p:cNvSpPr txBox="1"/>
          <p:nvPr/>
        </p:nvSpPr>
        <p:spPr>
          <a:xfrm>
            <a:off x="5506850" y="3235438"/>
            <a:ext cx="1381760" cy="523220"/>
          </a:xfrm>
          <a:prstGeom prst="rect">
            <a:avLst/>
          </a:prstGeom>
          <a:noFill/>
        </p:spPr>
        <p:txBody>
          <a:bodyPr wrap="square" rtlCol="0">
            <a:spAutoFit/>
          </a:bodyPr>
          <a:lstStyle/>
          <a:p>
            <a:r>
              <a:rPr lang="en-US" sz="2800" b="1" dirty="0" smtClean="0">
                <a:latin typeface="Raleway" panose="020B0604020202020204"/>
              </a:rPr>
              <a:t>216</a:t>
            </a:r>
            <a:endParaRPr lang="en-US" sz="1400" b="1" dirty="0">
              <a:latin typeface="Raleway" panose="020B0604020202020204"/>
            </a:endParaRPr>
          </a:p>
        </p:txBody>
      </p:sp>
      <p:sp>
        <p:nvSpPr>
          <p:cNvPr id="11" name="Textfeld 10"/>
          <p:cNvSpPr txBox="1"/>
          <p:nvPr/>
        </p:nvSpPr>
        <p:spPr>
          <a:xfrm>
            <a:off x="10056691" y="3203758"/>
            <a:ext cx="1381760" cy="769441"/>
          </a:xfrm>
          <a:prstGeom prst="rect">
            <a:avLst/>
          </a:prstGeom>
          <a:noFill/>
        </p:spPr>
        <p:txBody>
          <a:bodyPr wrap="square" rtlCol="0">
            <a:spAutoFit/>
          </a:bodyPr>
          <a:lstStyle/>
          <a:p>
            <a:r>
              <a:rPr lang="en-US" sz="4400" b="1" dirty="0" smtClean="0">
                <a:latin typeface="Raleway" panose="020B0604020202020204"/>
              </a:rPr>
              <a:t>2</a:t>
            </a:r>
            <a:endParaRPr lang="en-US" sz="2400" b="1" dirty="0">
              <a:latin typeface="Raleway" panose="020B0604020202020204"/>
            </a:endParaRPr>
          </a:p>
        </p:txBody>
      </p:sp>
      <p:sp>
        <p:nvSpPr>
          <p:cNvPr id="15" name="Textfeld 14"/>
          <p:cNvSpPr txBox="1"/>
          <p:nvPr/>
        </p:nvSpPr>
        <p:spPr>
          <a:xfrm>
            <a:off x="9283832" y="4672045"/>
            <a:ext cx="2236286" cy="738664"/>
          </a:xfrm>
          <a:prstGeom prst="rect">
            <a:avLst/>
          </a:prstGeom>
          <a:noFill/>
        </p:spPr>
        <p:txBody>
          <a:bodyPr wrap="square" rtlCol="0">
            <a:spAutoFit/>
          </a:bodyPr>
          <a:lstStyle/>
          <a:p>
            <a:pPr algn="ctr"/>
            <a:r>
              <a:rPr lang="en-US" sz="1400" dirty="0" smtClean="0">
                <a:latin typeface="Raleway" panose="020B0604020202020204"/>
              </a:rPr>
              <a:t>2 models (SVR &amp; RVR) with 3 tunable parameters (kernel, degree, C) each</a:t>
            </a:r>
            <a:endParaRPr lang="en-US" sz="1400" dirty="0">
              <a:latin typeface="Raleway" panose="020B0604020202020204"/>
            </a:endParaRPr>
          </a:p>
        </p:txBody>
      </p:sp>
    </p:spTree>
    <p:extLst>
      <p:ext uri="{BB962C8B-B14F-4D97-AF65-F5344CB8AC3E}">
        <p14:creationId xmlns:p14="http://schemas.microsoft.com/office/powerpoint/2010/main" val="21258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586154" y="6365631"/>
            <a:ext cx="2790092" cy="492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p:cNvSpPr txBox="1"/>
          <p:nvPr/>
        </p:nvSpPr>
        <p:spPr>
          <a:xfrm>
            <a:off x="2174240" y="5971629"/>
            <a:ext cx="7373273" cy="769441"/>
          </a:xfrm>
          <a:prstGeom prst="rect">
            <a:avLst/>
          </a:prstGeom>
          <a:noFill/>
        </p:spPr>
        <p:txBody>
          <a:bodyPr wrap="square" rtlCol="0">
            <a:spAutoFit/>
          </a:bodyPr>
          <a:lstStyle/>
          <a:p>
            <a:pPr algn="just"/>
            <a:r>
              <a:rPr lang="en-US" sz="1100" b="1" dirty="0" smtClean="0"/>
              <a:t>Figure 1. Pipeline for brain age prediction using nested cross-validation. </a:t>
            </a:r>
            <a:r>
              <a:rPr lang="en-US" sz="1100" dirty="0" smtClean="0"/>
              <a:t>(1) Outliers are excluded from the training set. (2) Training data is divided into five training/validation folds. (3) Cross-validation yields the final model for brain age prediction. (4) BPAD is used for bias correction. (5) Final model is used to yield predictions for test sets. (6) Bias-correction parameters are applied to test sets. BPA = brain-predicted age; CA = chronological age, BPAD = brain-predicted age difference.</a:t>
            </a:r>
            <a:endParaRPr lang="en-US" sz="1100" dirty="0"/>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546" y="19969"/>
            <a:ext cx="7286967" cy="5951660"/>
          </a:xfrm>
          <a:prstGeom prst="rect">
            <a:avLst/>
          </a:prstGeom>
          <a:ln>
            <a:solidFill>
              <a:schemeClr val="tx1"/>
            </a:solidFill>
          </a:ln>
        </p:spPr>
      </p:pic>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48451" t="97225" r="26033" b="727"/>
          <a:stretch/>
        </p:blipFill>
        <p:spPr>
          <a:xfrm>
            <a:off x="5784676" y="5809115"/>
            <a:ext cx="1859280" cy="121919"/>
          </a:xfrm>
          <a:prstGeom prst="rect">
            <a:avLst/>
          </a:prstGeom>
          <a:ln>
            <a:noFill/>
          </a:ln>
        </p:spPr>
      </p:pic>
    </p:spTree>
    <p:extLst>
      <p:ext uri="{BB962C8B-B14F-4D97-AF65-F5344CB8AC3E}">
        <p14:creationId xmlns:p14="http://schemas.microsoft.com/office/powerpoint/2010/main" val="55625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sz="2800" dirty="0" smtClean="0"/>
              <a:t>Precision in brain age prediction is comparable across FDG and MRI</a:t>
            </a:r>
            <a:endParaRPr lang="en-US" sz="2800" dirty="0"/>
          </a:p>
        </p:txBody>
      </p:sp>
      <p:sp>
        <p:nvSpPr>
          <p:cNvPr id="8" name="Foliennummernplatzhalter 7"/>
          <p:cNvSpPr>
            <a:spLocks noGrp="1"/>
          </p:cNvSpPr>
          <p:nvPr>
            <p:ph type="sldNum" sz="quarter" idx="4294967295"/>
          </p:nvPr>
        </p:nvSpPr>
        <p:spPr/>
        <p:txBody>
          <a:bodyPr/>
          <a:lstStyle/>
          <a:p>
            <a:fld id="{E889B04F-CD0E-4B77-8B88-DE1356102DBB}" type="slidenum">
              <a:rPr lang="en-US" smtClean="0"/>
              <a:t>7</a:t>
            </a:fld>
            <a:endParaRPr lang="en-US"/>
          </a:p>
        </p:txBody>
      </p:sp>
      <p:graphicFrame>
        <p:nvGraphicFramePr>
          <p:cNvPr id="4" name="Tabelle 3"/>
          <p:cNvGraphicFramePr>
            <a:graphicFrameLocks noGrp="1"/>
          </p:cNvGraphicFramePr>
          <p:nvPr>
            <p:extLst>
              <p:ext uri="{D42A27DB-BD31-4B8C-83A1-F6EECF244321}">
                <p14:modId xmlns:p14="http://schemas.microsoft.com/office/powerpoint/2010/main" val="2415172680"/>
              </p:ext>
            </p:extLst>
          </p:nvPr>
        </p:nvGraphicFramePr>
        <p:xfrm>
          <a:off x="1811947" y="2523524"/>
          <a:ext cx="8244254" cy="2757076"/>
        </p:xfrm>
        <a:graphic>
          <a:graphicData uri="http://schemas.openxmlformats.org/drawingml/2006/table">
            <a:tbl>
              <a:tblPr firstRow="1" bandRow="1">
                <a:tableStyleId>{5940675A-B579-460E-94D1-54222C63F5DA}</a:tableStyleId>
              </a:tblPr>
              <a:tblGrid>
                <a:gridCol w="2297967">
                  <a:extLst>
                    <a:ext uri="{9D8B030D-6E8A-4147-A177-3AD203B41FA5}">
                      <a16:colId xmlns:a16="http://schemas.microsoft.com/office/drawing/2014/main" val="1137853310"/>
                    </a:ext>
                  </a:extLst>
                </a:gridCol>
                <a:gridCol w="940335">
                  <a:extLst>
                    <a:ext uri="{9D8B030D-6E8A-4147-A177-3AD203B41FA5}">
                      <a16:colId xmlns:a16="http://schemas.microsoft.com/office/drawing/2014/main" val="79700691"/>
                    </a:ext>
                  </a:extLst>
                </a:gridCol>
                <a:gridCol w="859617">
                  <a:extLst>
                    <a:ext uri="{9D8B030D-6E8A-4147-A177-3AD203B41FA5}">
                      <a16:colId xmlns:a16="http://schemas.microsoft.com/office/drawing/2014/main" val="2458498697"/>
                    </a:ext>
                  </a:extLst>
                </a:gridCol>
                <a:gridCol w="1143318">
                  <a:extLst>
                    <a:ext uri="{9D8B030D-6E8A-4147-A177-3AD203B41FA5}">
                      <a16:colId xmlns:a16="http://schemas.microsoft.com/office/drawing/2014/main" val="2853944678"/>
                    </a:ext>
                  </a:extLst>
                </a:gridCol>
                <a:gridCol w="1109437">
                  <a:extLst>
                    <a:ext uri="{9D8B030D-6E8A-4147-A177-3AD203B41FA5}">
                      <a16:colId xmlns:a16="http://schemas.microsoft.com/office/drawing/2014/main" val="3390773881"/>
                    </a:ext>
                  </a:extLst>
                </a:gridCol>
                <a:gridCol w="957580">
                  <a:extLst>
                    <a:ext uri="{9D8B030D-6E8A-4147-A177-3AD203B41FA5}">
                      <a16:colId xmlns:a16="http://schemas.microsoft.com/office/drawing/2014/main" val="772560125"/>
                    </a:ext>
                  </a:extLst>
                </a:gridCol>
                <a:gridCol w="936000">
                  <a:extLst>
                    <a:ext uri="{9D8B030D-6E8A-4147-A177-3AD203B41FA5}">
                      <a16:colId xmlns:a16="http://schemas.microsoft.com/office/drawing/2014/main" val="4243254692"/>
                    </a:ext>
                  </a:extLst>
                </a:gridCol>
              </a:tblGrid>
              <a:tr h="304136">
                <a:tc gridSpan="7">
                  <a:txBody>
                    <a:bodyPr/>
                    <a:lstStyle/>
                    <a:p>
                      <a:r>
                        <a:rPr lang="en-US" sz="1100" b="0" dirty="0" smtClean="0">
                          <a:latin typeface="Raleway" panose="020B0604020202020204" charset="0"/>
                        </a:rPr>
                        <a:t>Table 2. Precision of predicting</a:t>
                      </a:r>
                      <a:r>
                        <a:rPr lang="en-US" sz="1100" b="0" baseline="0" dirty="0" smtClean="0">
                          <a:latin typeface="Raleway" panose="020B0604020202020204" charset="0"/>
                        </a:rPr>
                        <a:t> chronological age from FDG-PET and MRI scans. For </a:t>
                      </a:r>
                      <a:r>
                        <a:rPr lang="en-US" sz="1100" b="0" baseline="0" dirty="0" err="1" smtClean="0">
                          <a:latin typeface="Raleway" panose="020B0604020202020204" charset="0"/>
                        </a:rPr>
                        <a:t>CN_validation</a:t>
                      </a:r>
                      <a:r>
                        <a:rPr lang="en-US" sz="1100" b="0" baseline="0" dirty="0" smtClean="0">
                          <a:latin typeface="Raleway" panose="020B0604020202020204" charset="0"/>
                        </a:rPr>
                        <a:t> and MCI, results of the first model and metrics over all five models are shown.</a:t>
                      </a:r>
                      <a:endParaRPr lang="en-US" sz="1100" b="0" dirty="0">
                        <a:latin typeface="Raleway" panose="020B060402020202020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639995409"/>
                  </a:ext>
                </a:extLst>
              </a:tr>
              <a:tr h="300388">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89365705"/>
                  </a:ext>
                </a:extLst>
              </a:tr>
              <a:tr h="338667">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63509152"/>
                  </a:ext>
                </a:extLst>
              </a:tr>
              <a:tr h="327527">
                <a:tc>
                  <a:txBody>
                    <a:bodyPr/>
                    <a:lstStyle/>
                    <a:p>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400" b="1" dirty="0" smtClean="0">
                          <a:latin typeface="Raleway" panose="020B0604020202020204" charset="0"/>
                        </a:rPr>
                        <a:t>FDG</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400" b="1" dirty="0" smtClean="0">
                          <a:latin typeface="Raleway" panose="020B0604020202020204" charset="0"/>
                        </a:rPr>
                        <a:t>MRI</a:t>
                      </a:r>
                      <a:endParaRPr lang="en-US" sz="1400" b="1"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99561975"/>
                  </a:ext>
                </a:extLst>
              </a:tr>
              <a:tr h="306873">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63410445"/>
                  </a:ext>
                </a:extLst>
              </a:tr>
              <a:tr h="309567">
                <a:tc>
                  <a:txBody>
                    <a:bodyPr/>
                    <a:lstStyle/>
                    <a:p>
                      <a:r>
                        <a:rPr lang="en-US" sz="1400" b="1" dirty="0" smtClean="0">
                          <a:latin typeface="Raleway" panose="020B0604020202020204" charset="0"/>
                        </a:rPr>
                        <a:t>MAE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1.89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1.83</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2.42</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1.96</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2.68</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049810509"/>
                  </a:ext>
                </a:extLst>
              </a:tr>
              <a:tr h="315841">
                <a:tc>
                  <a:txBody>
                    <a:bodyPr/>
                    <a:lstStyle/>
                    <a:p>
                      <a:r>
                        <a:rPr lang="en-US" sz="1400" b="1" dirty="0" smtClean="0">
                          <a:latin typeface="Raleway" panose="020B0604020202020204" charset="0"/>
                        </a:rPr>
                        <a:t>Mean</a:t>
                      </a:r>
                      <a:r>
                        <a:rPr lang="en-US" sz="1400" b="1" baseline="0" dirty="0" smtClean="0">
                          <a:latin typeface="Raleway" panose="020B0604020202020204" charset="0"/>
                        </a:rPr>
                        <a:t> difference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-0.10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-0.05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1.75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35721869"/>
                  </a:ext>
                </a:extLst>
              </a:tr>
              <a:tr h="427081">
                <a:tc gridSpan="6">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1" dirty="0" smtClean="0">
                          <a:latin typeface="Helvetica" pitchFamily="2" charset="0"/>
                        </a:rPr>
                        <a:t>Notes. </a:t>
                      </a:r>
                      <a:r>
                        <a:rPr lang="en-US" sz="1100" b="0" dirty="0" smtClean="0">
                          <a:latin typeface="Helvetica" pitchFamily="2" charset="0"/>
                        </a:rPr>
                        <a:t>*A</a:t>
                      </a:r>
                      <a:r>
                        <a:rPr lang="en-US" sz="1100" dirty="0" smtClean="0">
                          <a:latin typeface="Raleway" panose="020B0604020202020204"/>
                        </a:rPr>
                        <a:t>fter outlier exclusion using CN train set (IQR &gt; 6)</a:t>
                      </a:r>
                    </a:p>
                    <a:p>
                      <a:pPr marL="271463" marR="0" lvl="0" indent="0" algn="l" defTabSz="1219170" rtl="0" eaLnBrk="1" fontAlgn="auto" latinLnBrk="0" hangingPunct="1">
                        <a:lnSpc>
                          <a:spcPct val="100000"/>
                        </a:lnSpc>
                        <a:spcBef>
                          <a:spcPts val="0"/>
                        </a:spcBef>
                        <a:spcAft>
                          <a:spcPts val="0"/>
                        </a:spcAft>
                        <a:buClrTx/>
                        <a:buSzTx/>
                        <a:buFontTx/>
                        <a:buNone/>
                        <a:tabLst/>
                        <a:defRPr/>
                      </a:pPr>
                      <a:endParaRPr lang="en-US" sz="1050" dirty="0" smtClean="0">
                        <a:latin typeface="Raleway" panose="020B0604020202020204" charset="0"/>
                      </a:endParaRP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8777418"/>
                  </a:ext>
                </a:extLst>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959" y="3257526"/>
            <a:ext cx="466712" cy="305585"/>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531" y="3237909"/>
            <a:ext cx="578713" cy="31710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71" y="3255210"/>
            <a:ext cx="466712" cy="305585"/>
          </a:xfrm>
          <a:prstGeom prst="rect">
            <a:avLst/>
          </a:prstGeom>
        </p:spPr>
      </p:pic>
    </p:spTree>
    <p:extLst>
      <p:ext uri="{BB962C8B-B14F-4D97-AF65-F5344CB8AC3E}">
        <p14:creationId xmlns:p14="http://schemas.microsoft.com/office/powerpoint/2010/main" val="382537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701040" y="1690688"/>
            <a:ext cx="10652760" cy="4572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636777" y="1825946"/>
            <a:ext cx="4518998" cy="2759868"/>
          </a:xfrm>
        </p:spPr>
      </p:pic>
      <p:sp>
        <p:nvSpPr>
          <p:cNvPr id="3" name="Titel 2"/>
          <p:cNvSpPr>
            <a:spLocks noGrp="1"/>
          </p:cNvSpPr>
          <p:nvPr>
            <p:ph type="title"/>
          </p:nvPr>
        </p:nvSpPr>
        <p:spPr/>
        <p:txBody>
          <a:bodyPr>
            <a:normAutofit/>
          </a:bodyPr>
          <a:lstStyle/>
          <a:p>
            <a:r>
              <a:rPr lang="en-US" sz="3200" dirty="0" smtClean="0"/>
              <a:t>Brain Regions for Prediction of Brain Age are Different between FDG-PET and MRI</a:t>
            </a:r>
            <a:endParaRPr lang="en-US" sz="3200" dirty="0"/>
          </a:p>
        </p:txBody>
      </p:sp>
      <p:pic>
        <p:nvPicPr>
          <p:cNvPr id="5" name="Grafik 4"/>
          <p:cNvPicPr>
            <a:picLocks noChangeAspect="1"/>
          </p:cNvPicPr>
          <p:nvPr/>
        </p:nvPicPr>
        <p:blipFill rotWithShape="1">
          <a:blip r:embed="rId4" cstate="print">
            <a:extLst>
              <a:ext uri="{28A0092B-C50C-407E-A947-70E740481C1C}">
                <a14:useLocalDpi xmlns:a14="http://schemas.microsoft.com/office/drawing/2010/main" val="0"/>
              </a:ext>
            </a:extLst>
          </a:blip>
          <a:srcRect l="25842" t="18222" r="23580" b="17037"/>
          <a:stretch/>
        </p:blipFill>
        <p:spPr>
          <a:xfrm>
            <a:off x="7707556" y="4376582"/>
            <a:ext cx="2345655" cy="1833723"/>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1825946"/>
            <a:ext cx="4518998" cy="2759867"/>
          </a:xfrm>
          <a:prstGeom prst="rect">
            <a:avLst/>
          </a:prstGeom>
        </p:spPr>
      </p:pic>
      <p:pic>
        <p:nvPicPr>
          <p:cNvPr id="8" name="Grafik 7"/>
          <p:cNvPicPr>
            <a:picLocks noChangeAspect="1"/>
          </p:cNvPicPr>
          <p:nvPr/>
        </p:nvPicPr>
        <p:blipFill rotWithShape="1">
          <a:blip r:embed="rId6" cstate="print">
            <a:extLst>
              <a:ext uri="{28A0092B-C50C-407E-A947-70E740481C1C}">
                <a14:useLocalDpi xmlns:a14="http://schemas.microsoft.com/office/drawing/2010/main" val="0"/>
              </a:ext>
            </a:extLst>
          </a:blip>
          <a:srcRect l="25481" t="16000" r="22947" b="18518"/>
          <a:stretch/>
        </p:blipFill>
        <p:spPr>
          <a:xfrm>
            <a:off x="1884099" y="4328161"/>
            <a:ext cx="2427200" cy="1882144"/>
          </a:xfrm>
          <a:prstGeom prst="rect">
            <a:avLst/>
          </a:prstGeom>
        </p:spPr>
      </p:pic>
      <p:sp>
        <p:nvSpPr>
          <p:cNvPr id="2" name="Rechteck 1"/>
          <p:cNvSpPr/>
          <p:nvPr/>
        </p:nvSpPr>
        <p:spPr>
          <a:xfrm>
            <a:off x="624418" y="6280094"/>
            <a:ext cx="4023782" cy="600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2377440" y="4124960"/>
            <a:ext cx="1473200" cy="369332"/>
          </a:xfrm>
          <a:prstGeom prst="rect">
            <a:avLst/>
          </a:prstGeom>
          <a:noFill/>
        </p:spPr>
        <p:txBody>
          <a:bodyPr wrap="square" rtlCol="0">
            <a:spAutoFit/>
          </a:bodyPr>
          <a:lstStyle/>
          <a:p>
            <a:pPr algn="ctr"/>
            <a:r>
              <a:rPr lang="en-US" b="1" dirty="0" smtClean="0"/>
              <a:t>FDG-PET</a:t>
            </a:r>
            <a:endParaRPr lang="en-US" b="1" dirty="0"/>
          </a:p>
        </p:txBody>
      </p:sp>
      <p:sp>
        <p:nvSpPr>
          <p:cNvPr id="12" name="Textfeld 11"/>
          <p:cNvSpPr txBox="1"/>
          <p:nvPr/>
        </p:nvSpPr>
        <p:spPr>
          <a:xfrm>
            <a:off x="8177385" y="4124960"/>
            <a:ext cx="1473200" cy="369332"/>
          </a:xfrm>
          <a:prstGeom prst="rect">
            <a:avLst/>
          </a:prstGeom>
          <a:noFill/>
        </p:spPr>
        <p:txBody>
          <a:bodyPr wrap="square" rtlCol="0">
            <a:spAutoFit/>
          </a:bodyPr>
          <a:lstStyle/>
          <a:p>
            <a:pPr algn="ctr"/>
            <a:r>
              <a:rPr lang="en-US" b="1" dirty="0" smtClean="0"/>
              <a:t>MRI</a:t>
            </a:r>
            <a:endParaRPr lang="en-US" b="1" dirty="0"/>
          </a:p>
        </p:txBody>
      </p:sp>
      <p:sp>
        <p:nvSpPr>
          <p:cNvPr id="13" name="Textfeld 12"/>
          <p:cNvSpPr txBox="1"/>
          <p:nvPr/>
        </p:nvSpPr>
        <p:spPr>
          <a:xfrm>
            <a:off x="701040" y="6280094"/>
            <a:ext cx="10652760" cy="600164"/>
          </a:xfrm>
          <a:prstGeom prst="rect">
            <a:avLst/>
          </a:prstGeom>
          <a:noFill/>
        </p:spPr>
        <p:txBody>
          <a:bodyPr wrap="square" rtlCol="0">
            <a:spAutoFit/>
          </a:bodyPr>
          <a:lstStyle/>
          <a:p>
            <a:pPr algn="just"/>
            <a:r>
              <a:rPr lang="en-US" sz="1100" b="1" dirty="0" smtClean="0"/>
              <a:t>Figure 2. Feature importance for brain age prediction. </a:t>
            </a:r>
            <a:r>
              <a:rPr lang="en-US" sz="1100" dirty="0" smtClean="0"/>
              <a:t>(A) Average weights of support vector regression across three models for brain age prediction using FDG-PET. Two out of the five train test splits required a non-linear kernel for optimal prediction of brain age. Weights were highly correlated across models (r &gt; 0.8). (B) Average weights of support vector regression across all five models for brain age prediction using MRI. </a:t>
            </a:r>
            <a:r>
              <a:rPr lang="en-US" sz="1100" dirty="0"/>
              <a:t>Weights were highly correlated across models (r &gt; 0.8</a:t>
            </a:r>
            <a:r>
              <a:rPr lang="en-US" sz="1100" dirty="0" smtClean="0"/>
              <a:t>).</a:t>
            </a:r>
            <a:endParaRPr lang="en-US" sz="1100" dirty="0"/>
          </a:p>
        </p:txBody>
      </p:sp>
      <p:sp>
        <p:nvSpPr>
          <p:cNvPr id="15" name="Textfeld 14"/>
          <p:cNvSpPr txBox="1"/>
          <p:nvPr/>
        </p:nvSpPr>
        <p:spPr>
          <a:xfrm>
            <a:off x="304800" y="5717470"/>
            <a:ext cx="1473200" cy="369332"/>
          </a:xfrm>
          <a:prstGeom prst="rect">
            <a:avLst/>
          </a:prstGeom>
          <a:noFill/>
        </p:spPr>
        <p:txBody>
          <a:bodyPr wrap="square" rtlCol="0">
            <a:spAutoFit/>
          </a:bodyPr>
          <a:lstStyle/>
          <a:p>
            <a:pPr algn="ctr"/>
            <a:r>
              <a:rPr lang="en-US" b="1" dirty="0" smtClean="0"/>
              <a:t>(A)</a:t>
            </a:r>
            <a:endParaRPr lang="en-US" b="1" dirty="0"/>
          </a:p>
        </p:txBody>
      </p:sp>
      <p:sp>
        <p:nvSpPr>
          <p:cNvPr id="16" name="Textfeld 15"/>
          <p:cNvSpPr txBox="1"/>
          <p:nvPr/>
        </p:nvSpPr>
        <p:spPr>
          <a:xfrm>
            <a:off x="6234356" y="5717470"/>
            <a:ext cx="1473200" cy="369332"/>
          </a:xfrm>
          <a:prstGeom prst="rect">
            <a:avLst/>
          </a:prstGeom>
          <a:noFill/>
        </p:spPr>
        <p:txBody>
          <a:bodyPr wrap="square" rtlCol="0">
            <a:spAutoFit/>
          </a:bodyPr>
          <a:lstStyle/>
          <a:p>
            <a:pPr algn="ctr"/>
            <a:r>
              <a:rPr lang="en-US" b="1" dirty="0" smtClean="0"/>
              <a:t>(B)</a:t>
            </a:r>
            <a:endParaRPr lang="en-US" b="1" dirty="0"/>
          </a:p>
        </p:txBody>
      </p:sp>
      <p:sp>
        <p:nvSpPr>
          <p:cNvPr id="17" name="Foliennummernplatzhalter 16"/>
          <p:cNvSpPr>
            <a:spLocks noGrp="1"/>
          </p:cNvSpPr>
          <p:nvPr>
            <p:ph type="sldNum" sz="quarter" idx="4294967295"/>
          </p:nvPr>
        </p:nvSpPr>
        <p:spPr/>
        <p:txBody>
          <a:bodyPr/>
          <a:lstStyle/>
          <a:p>
            <a:fld id="{E889B04F-CD0E-4B77-8B88-DE1356102DBB}" type="slidenum">
              <a:rPr lang="en-US" smtClean="0"/>
              <a:t>8</a:t>
            </a:fld>
            <a:endParaRPr lang="en-US"/>
          </a:p>
        </p:txBody>
      </p:sp>
    </p:spTree>
    <p:extLst>
      <p:ext uri="{BB962C8B-B14F-4D97-AF65-F5344CB8AC3E}">
        <p14:creationId xmlns:p14="http://schemas.microsoft.com/office/powerpoint/2010/main" val="1420234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817649" y="1201642"/>
            <a:ext cx="8291945" cy="1754326"/>
          </a:xfrm>
          <a:prstGeom prst="rect">
            <a:avLst/>
          </a:prstGeom>
          <a:noFill/>
        </p:spPr>
        <p:txBody>
          <a:bodyPr wrap="square" rtlCol="0">
            <a:spAutoFit/>
          </a:bodyPr>
          <a:lstStyle/>
          <a:p>
            <a:pPr algn="ctr"/>
            <a:r>
              <a:rPr lang="en-US" sz="5400" b="1" dirty="0" smtClean="0">
                <a:solidFill>
                  <a:schemeClr val="bg1"/>
                </a:solidFill>
                <a:latin typeface="Raleway" panose="020B0604020202020204"/>
              </a:rPr>
              <a:t>BPAD and AD </a:t>
            </a:r>
            <a:r>
              <a:rPr lang="en-US" sz="5400" b="1" dirty="0" err="1" smtClean="0">
                <a:solidFill>
                  <a:schemeClr val="bg1"/>
                </a:solidFill>
                <a:latin typeface="Raleway" panose="020B0604020202020204"/>
              </a:rPr>
              <a:t>Neuropatholgy</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2" name="Foliennummernplatzhalter 1"/>
          <p:cNvSpPr>
            <a:spLocks noGrp="1"/>
          </p:cNvSpPr>
          <p:nvPr>
            <p:ph type="sldNum" sz="quarter" idx="4294967295"/>
          </p:nvPr>
        </p:nvSpPr>
        <p:spPr/>
        <p:txBody>
          <a:bodyPr/>
          <a:lstStyle/>
          <a:p>
            <a:r>
              <a:rPr lang="en-US" dirty="0" smtClean="0"/>
              <a:t> </a:t>
            </a:r>
            <a:endParaRPr lang="en-US" dirty="0"/>
          </a:p>
        </p:txBody>
      </p:sp>
      <p:sp>
        <p:nvSpPr>
          <p:cNvPr id="12" name="Rechteck 11"/>
          <p:cNvSpPr/>
          <p:nvPr/>
        </p:nvSpPr>
        <p:spPr>
          <a:xfrm>
            <a:off x="4304371" y="4170556"/>
            <a:ext cx="2620536" cy="2236950"/>
          </a:xfrm>
          <a:prstGeom prst="rect">
            <a:avLst/>
          </a:prstGeom>
          <a:gradFill flip="none" rotWithShape="1">
            <a:gsLst>
              <a:gs pos="0">
                <a:srgbClr val="92D050"/>
              </a:gs>
              <a:gs pos="100000">
                <a:srgbClr val="E6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erade Verbindung mit Pfeil 12"/>
          <p:cNvCxnSpPr/>
          <p:nvPr/>
        </p:nvCxnSpPr>
        <p:spPr>
          <a:xfrm flipV="1">
            <a:off x="4304371" y="4170556"/>
            <a:ext cx="0" cy="22369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p:cNvCxnSpPr/>
          <p:nvPr/>
        </p:nvCxnSpPr>
        <p:spPr>
          <a:xfrm>
            <a:off x="4304371" y="6407506"/>
            <a:ext cx="26205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feld 14"/>
          <p:cNvSpPr txBox="1"/>
          <p:nvPr/>
        </p:nvSpPr>
        <p:spPr>
          <a:xfrm>
            <a:off x="4304370" y="6396335"/>
            <a:ext cx="2419815" cy="461665"/>
          </a:xfrm>
          <a:prstGeom prst="rect">
            <a:avLst/>
          </a:prstGeom>
          <a:noFill/>
        </p:spPr>
        <p:txBody>
          <a:bodyPr wrap="square" rtlCol="0">
            <a:spAutoFit/>
          </a:bodyPr>
          <a:lstStyle/>
          <a:p>
            <a:pPr algn="ctr"/>
            <a:r>
              <a:rPr lang="en-US" sz="2400" b="1" dirty="0" smtClean="0"/>
              <a:t>BPAD</a:t>
            </a:r>
            <a:endParaRPr lang="en-US" sz="2400" b="1" dirty="0"/>
          </a:p>
        </p:txBody>
      </p:sp>
      <p:sp>
        <p:nvSpPr>
          <p:cNvPr id="16" name="Textfeld 15"/>
          <p:cNvSpPr txBox="1"/>
          <p:nvPr/>
        </p:nvSpPr>
        <p:spPr>
          <a:xfrm>
            <a:off x="4304370" y="5151863"/>
            <a:ext cx="959006" cy="369332"/>
          </a:xfrm>
          <a:prstGeom prst="rect">
            <a:avLst/>
          </a:prstGeom>
          <a:noFill/>
        </p:spPr>
        <p:txBody>
          <a:bodyPr wrap="square" rtlCol="0">
            <a:spAutoFit/>
          </a:bodyPr>
          <a:lstStyle/>
          <a:p>
            <a:r>
              <a:rPr lang="en-US" b="1" dirty="0" smtClean="0">
                <a:solidFill>
                  <a:schemeClr val="bg1"/>
                </a:solidFill>
              </a:rPr>
              <a:t>“good”</a:t>
            </a:r>
            <a:endParaRPr lang="en-US" b="1" dirty="0">
              <a:solidFill>
                <a:schemeClr val="bg1"/>
              </a:solidFill>
            </a:endParaRPr>
          </a:p>
        </p:txBody>
      </p:sp>
      <p:sp>
        <p:nvSpPr>
          <p:cNvPr id="17" name="Textfeld 16"/>
          <p:cNvSpPr txBox="1"/>
          <p:nvPr/>
        </p:nvSpPr>
        <p:spPr>
          <a:xfrm>
            <a:off x="5969006" y="5151863"/>
            <a:ext cx="959006" cy="369332"/>
          </a:xfrm>
          <a:prstGeom prst="rect">
            <a:avLst/>
          </a:prstGeom>
          <a:noFill/>
        </p:spPr>
        <p:txBody>
          <a:bodyPr wrap="square" rtlCol="0">
            <a:spAutoFit/>
          </a:bodyPr>
          <a:lstStyle/>
          <a:p>
            <a:pPr algn="r"/>
            <a:r>
              <a:rPr lang="en-US" b="1" dirty="0" smtClean="0">
                <a:solidFill>
                  <a:schemeClr val="bg1"/>
                </a:solidFill>
              </a:rPr>
              <a:t>“bad”</a:t>
            </a:r>
            <a:endParaRPr lang="en-US" b="1" dirty="0">
              <a:solidFill>
                <a:schemeClr val="bg1"/>
              </a:solidFill>
            </a:endParaRPr>
          </a:p>
        </p:txBody>
      </p:sp>
      <p:sp>
        <p:nvSpPr>
          <p:cNvPr id="18" name="Textfeld 17"/>
          <p:cNvSpPr txBox="1"/>
          <p:nvPr/>
        </p:nvSpPr>
        <p:spPr>
          <a:xfrm>
            <a:off x="5413664" y="6089073"/>
            <a:ext cx="280554" cy="369332"/>
          </a:xfrm>
          <a:prstGeom prst="rect">
            <a:avLst/>
          </a:prstGeom>
          <a:noFill/>
        </p:spPr>
        <p:txBody>
          <a:bodyPr wrap="square" rtlCol="0">
            <a:spAutoFit/>
          </a:bodyPr>
          <a:lstStyle/>
          <a:p>
            <a:r>
              <a:rPr lang="en-US" b="1" dirty="0" smtClean="0"/>
              <a:t>0</a:t>
            </a:r>
            <a:endParaRPr lang="en-US" b="1" dirty="0"/>
          </a:p>
        </p:txBody>
      </p:sp>
      <p:cxnSp>
        <p:nvCxnSpPr>
          <p:cNvPr id="19" name="Gerader Verbinder 18"/>
          <p:cNvCxnSpPr/>
          <p:nvPr/>
        </p:nvCxnSpPr>
        <p:spPr>
          <a:xfrm>
            <a:off x="5560291" y="6354495"/>
            <a:ext cx="5195" cy="10865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06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8" grpId="0"/>
    </p:bld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2262</Words>
  <Application>Microsoft Office PowerPoint</Application>
  <PresentationFormat>Breitbild</PresentationFormat>
  <Paragraphs>234</Paragraphs>
  <Slides>18</Slides>
  <Notes>17</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18</vt:i4>
      </vt:variant>
    </vt:vector>
  </HeadingPairs>
  <TitlesOfParts>
    <vt:vector size="29" baseType="lpstr">
      <vt:lpstr>Arial</vt:lpstr>
      <vt:lpstr>Arial Rounded MT Bold</vt:lpstr>
      <vt:lpstr>Calibri</vt:lpstr>
      <vt:lpstr>Calibri Light</vt:lpstr>
      <vt:lpstr>Courier New</vt:lpstr>
      <vt:lpstr>Helvetica</vt:lpstr>
      <vt:lpstr>Lato</vt:lpstr>
      <vt:lpstr>Raleway</vt:lpstr>
      <vt:lpstr>Wingdings</vt:lpstr>
      <vt:lpstr>UKK_Blau_16zu9_005_160118</vt:lpstr>
      <vt:lpstr>1_UKK_Blau_16zu9_005_160118</vt:lpstr>
      <vt:lpstr>Brain age as a biomarker of cognitive decline</vt:lpstr>
      <vt:lpstr>PowerPoint-Präsentation</vt:lpstr>
      <vt:lpstr>Research aims</vt:lpstr>
      <vt:lpstr>Participants</vt:lpstr>
      <vt:lpstr>Pre-Processing</vt:lpstr>
      <vt:lpstr>PowerPoint-Präsentation</vt:lpstr>
      <vt:lpstr>Precision in brain age prediction is comparable across FDG and MRI</vt:lpstr>
      <vt:lpstr>Brain Regions for Prediction of Brain Age are Different between FDG-PET and MRI</vt:lpstr>
      <vt:lpstr>PowerPoint-Präsentation</vt:lpstr>
      <vt:lpstr>AD Neuropathology increases with increasing BPAD</vt:lpstr>
      <vt:lpstr>PowerPoint-Präsentation</vt:lpstr>
      <vt:lpstr>BPAD predicts cognitive decline</vt:lpstr>
      <vt:lpstr>PowerPoint-Präsentation</vt:lpstr>
      <vt:lpstr>PowerPoint-Präsentation</vt:lpstr>
      <vt:lpstr>References</vt:lpstr>
      <vt:lpstr>PowerPoint-Präsentation</vt:lpstr>
      <vt:lpstr>Cognitive performance declines with increasing BPAD</vt:lpstr>
      <vt:lpstr>PowerPoint-Präsentation</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337</cp:revision>
  <dcterms:created xsi:type="dcterms:W3CDTF">2022-01-13T10:58:10Z</dcterms:created>
  <dcterms:modified xsi:type="dcterms:W3CDTF">2022-04-27T10:41:27Z</dcterms:modified>
</cp:coreProperties>
</file>